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Inter" panose="020B0502030000000004" pitchFamily="34" charset="0"/>
      <p:regular r:id="rId31"/>
    </p:embeddedFont>
    <p:embeddedFont>
      <p:font typeface="Inter Bold" panose="020B0802030000000004" pitchFamily="34" charset="0"/>
      <p:regular r:id="rId32"/>
      <p:bold r:id="rId33"/>
    </p:embeddedFont>
    <p:embeddedFont>
      <p:font typeface="Inter Light" panose="02000503000000020004" pitchFamily="2" charset="0"/>
      <p:regular r:id="rId34"/>
    </p:embeddedFont>
    <p:embeddedFont>
      <p:font typeface="Inter Medium" panose="02000503000000020004" pitchFamily="2" charset="0"/>
      <p:regular r:id="rId35"/>
    </p:embeddedFont>
    <p:embeddedFont>
      <p:font typeface="Inter Semi-Bold" panose="02000503000000020004" pitchFamily="2" charset="0"/>
      <p:regular r:id="rId36"/>
      <p:bold r:id="rId37"/>
    </p:embeddedFont>
    <p:embeddedFont>
      <p:font typeface="Inter Ultra-Bold" panose="02000503000000020004"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5" autoAdjust="0"/>
    <p:restoredTop sz="94589" autoAdjust="0"/>
  </p:normalViewPr>
  <p:slideViewPr>
    <p:cSldViewPr>
      <p:cViewPr varScale="1">
        <p:scale>
          <a:sx n="63" d="100"/>
          <a:sy n="63" d="100"/>
        </p:scale>
        <p:origin x="224"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topic modeling and keyword analysis reveal a strong perception problem.</a:t>
            </a:r>
          </a:p>
          <a:p>
            <a:endParaRPr lang="en-US"/>
          </a:p>
          <a:p>
            <a:r>
              <a:rPr lang="en-US"/>
              <a:t>Both Topics 2 and 3 of user discussions center on the idea that the iPhone 16e is a stripped-down, cheap, or limited version of a ‘real’ iPhone.</a:t>
            </a:r>
          </a:p>
          <a:p>
            <a:endParaRPr lang="en-US"/>
          </a:p>
          <a:p>
            <a:r>
              <a:rPr lang="en-US"/>
              <a:t>Topic 4 corroborates that with comparisons between the pro models and the basic 16e one.</a:t>
            </a:r>
          </a:p>
          <a:p>
            <a:endParaRPr lang="en-US"/>
          </a:p>
          <a:p>
            <a:r>
              <a:rPr lang="en-US"/>
              <a:t>Words like missing, cheap, and compromise dominate. This tells us that the 16e is not seen as a clean, minimal version — it’s seen as a budget downgrade that loses the Apple identity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we can see is that Apple’s sentiment scores tend to skew higher than competitors overall — especially compared to Sony, which shows a wider range including more negative outliers.</a:t>
            </a:r>
          </a:p>
          <a:p>
            <a:endParaRPr lang="en-US"/>
          </a:p>
          <a:p>
            <a:r>
              <a:rPr lang="en-US"/>
              <a:t>Bose shows a more balanced distribution, with less polarity — possibly indicating more consistency, but less enthusiasm.</a:t>
            </a:r>
          </a:p>
          <a:p>
            <a:endParaRPr lang="en-US"/>
          </a:p>
          <a:p>
            <a:r>
              <a:rPr lang="en-US"/>
              <a:t>Apple still maintains the highest upper range of sentiment, reinforcing that users feel more strongly and positively about their AirPods Pro 2 experience — even when they raise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We’ve seen that users still love the sound, even when they mention problems — so instead of trying to defend those issues, we take a bold, Apple-style approach to remove doubt and reduce friction.</a:t>
            </a:r>
          </a:p>
          <a:p>
            <a:endParaRPr lang="en-US"/>
          </a:p>
          <a:p>
            <a:r>
              <a:rPr lang="en-US"/>
              <a:t>The first strategy is the 30-Day Sound Confidence Program:</a:t>
            </a:r>
          </a:p>
          <a:p>
            <a:r>
              <a:rPr lang="en-US"/>
              <a:t>Try them risk-free — no forms, no frustration. Just the message: If it doesn’t feel Pro, send it back.</a:t>
            </a:r>
          </a:p>
          <a:p>
            <a:endParaRPr lang="en-US"/>
          </a:p>
          <a:p>
            <a:r>
              <a:rPr lang="en-US"/>
              <a:t>That sends a powerful signal about the product’s quality and consistency.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second is proactive support: Pro Tips for Pro Sound.</a:t>
            </a:r>
          </a:p>
          <a:p>
            <a:r>
              <a:rPr lang="en-US"/>
              <a:t>We can’t control every environment, but we can educate and support better. </a:t>
            </a:r>
          </a:p>
          <a:p>
            <a:endParaRPr lang="en-US"/>
          </a:p>
          <a:p>
            <a:r>
              <a:rPr lang="en-US"/>
              <a:t>With short, clear content — and a QR code built into the unboxing experience — users can fix what’s wrong before they feel frustrated.</a:t>
            </a:r>
          </a:p>
          <a:p>
            <a:endParaRPr lang="en-US"/>
          </a:p>
          <a:p>
            <a:r>
              <a:rPr lang="en-US"/>
              <a:t>These two strategies work together: one removes the fear of buying, the other removes the pain of using.”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Vision Pro triggers deep interest — but that interest quickly turns into skepticism.</a:t>
            </a:r>
          </a:p>
          <a:p>
            <a:endParaRPr lang="en-US"/>
          </a:p>
          <a:p>
            <a:r>
              <a:rPr lang="en-US"/>
              <a:t>Our topic modeling shows that nearly 52% of discussions focus on cost and practicality.</a:t>
            </a:r>
          </a:p>
          <a:p>
            <a:endParaRPr lang="en-US"/>
          </a:p>
          <a:p>
            <a:r>
              <a:rPr lang="en-US"/>
              <a:t>And even the other half, though intrigued by features like eye-tracking or gesture control, often question: ‘But what do I actually use this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X-axis (Innovation Score):</a:t>
            </a:r>
          </a:p>
          <a:p>
            <a:endParaRPr lang="en-US"/>
          </a:p>
          <a:p>
            <a:r>
              <a:rPr lang="en-US"/>
              <a:t>Higher = users talking about innovation, tech, futuristic use.</a:t>
            </a:r>
          </a:p>
          <a:p>
            <a:r>
              <a:rPr lang="en-US"/>
              <a:t>The graphs shows a low-to-mid innovation comments, and a tail of higher ones — suggesting mixed perception, but with a visible core of innovation praise.</a:t>
            </a:r>
          </a:p>
          <a:p>
            <a:endParaRPr lang="en-US"/>
          </a:p>
          <a:p>
            <a:r>
              <a:rPr lang="en-US"/>
              <a:t>2. Y-axis (Price Sensitivity):</a:t>
            </a:r>
          </a:p>
          <a:p>
            <a:r>
              <a:rPr lang="en-US"/>
              <a:t>Higher = users mentioning price, luxury, exclusivity.</a:t>
            </a:r>
          </a:p>
          <a:p>
            <a:r>
              <a:rPr lang="en-US"/>
              <a:t>There’s a strong cluster of high price sensitivity, meaning many people associate it with being expensive — pointing toward “billionaire toy”.</a:t>
            </a:r>
          </a:p>
          <a:p>
            <a:endParaRPr lang="en-US"/>
          </a:p>
          <a:p>
            <a:r>
              <a:rPr lang="en-US"/>
              <a:t>3. Color (Signed Sentiment):</a:t>
            </a:r>
          </a:p>
          <a:p>
            <a:r>
              <a:rPr lang="en-US"/>
              <a:t>Some people see it as innovative and worth it (bottom right, green).</a:t>
            </a:r>
          </a:p>
          <a:p>
            <a:r>
              <a:rPr lang="en-US"/>
              <a:t>Others are critical of the price and not impressed (top left, red). Many are in the middle zone — intrigued but unsure (gray zones).</a:t>
            </a:r>
          </a:p>
          <a:p>
            <a:endParaRPr lang="en-US"/>
          </a:p>
          <a:p>
            <a:r>
              <a:rPr lang="en-US"/>
              <a:t>Although there's a positive buzz about real innovation, the top left quadrant is full of critical and neutral sentiment, calling it expensive, excessive, etc.</a:t>
            </a:r>
          </a:p>
          <a:p>
            <a:endParaRPr lang="en-US"/>
          </a:p>
          <a:p>
            <a:r>
              <a:rPr lang="en-US"/>
              <a:t>The distribution and mixed coloring show that the product is greatly questioned for its price — making it not really cutting-edge and elitist.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shows the percentage distribution of sentiment for each major AR/VR brand. Here, Apple Vision Pro stands out — but not in a good way. It has the lowest proportion of positive sentiment near 29%, falling behind both Meta and HTC Vive. This indicates that fewer people are genuinely enthusiastic in their feedback.</a:t>
            </a:r>
          </a:p>
          <a:p>
            <a:endParaRPr lang="en-US"/>
          </a:p>
          <a:p>
            <a:r>
              <a:rPr lang="en-US"/>
              <a:t>What’s more concerning is that Apple also holds a high level of negative sentiment, at 31% — higher than Meta and just slightly better than HTC Vive. Combined with the boxplot we. This shows that while Apple has visibility, it is not translating into strong emotional endorsement.</a:t>
            </a:r>
          </a:p>
          <a:p>
            <a:endParaRPr lang="en-US"/>
          </a:p>
          <a:p>
            <a:r>
              <a:rPr lang="en-US"/>
              <a:t>These findings signal a clear challenge: the product is being noticed, but not celebrated.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boxplot uncovers a more nuanced insight: Apple Vision Pro shows the lowest median within the positive sentiment category compared to other brands. In simpler terms, even among positive mentions, the intensity of positivity is weaker for Apple than for competitors — users may say "good", but not "amazing".</a:t>
            </a:r>
          </a:p>
          <a:p>
            <a:endParaRPr lang="en-US"/>
          </a:p>
          <a:p>
            <a:r>
              <a:rPr lang="en-US"/>
              <a:t>This is a key signal. The buzz and expectations surrounding Apple’s launch often lead to a mismatch between what people imagine and what they experience — especially given the price tag and niche use cases. The drop in the median score likely reflects disappointment in value perception, or friction in usability for mainstream users.</a:t>
            </a:r>
          </a:p>
          <a:p>
            <a:endParaRPr lang="en-US"/>
          </a:p>
          <a:p>
            <a:r>
              <a:rPr lang="en-US"/>
              <a:t>On the other hand, Apple still shows lower median in the negative sentiment than Meta Quest, suggesting that while some users are underwhelmed, they’re not completely disillusioned. This gives us room to 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Instead of the usual product highlights or flashy montages, we’re telling real stories of transformation. We follow different professionals before and after using Vision Pro, showing exactly how their process evolves — from 2D sketches to immersive walkthroughs.</a:t>
            </a:r>
          </a:p>
          <a:p>
            <a:endParaRPr lang="en-US"/>
          </a:p>
          <a:p>
            <a:r>
              <a:rPr lang="en-US"/>
              <a:t>These stories will be crafted as mini-documentaries, styled like Apple TV+ shorts — polished, cinematic, but personal. They’ll focus less on specs, and more on impact. These videos will be hosted in a new ‘Built Differently’ gallery on Apple’s platforms and — importantly — within the Vision Pro headset itself. It becomes a source of inspiration and validation for other professionals.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inviting professionals, educators, and creators into the story, through the ‘What Would You Build?’ challenge and a set of use cases that highlight the Vision Pro’s power in unexpected industries.</a:t>
            </a:r>
          </a:p>
          <a:p>
            <a:endParaRPr lang="en-US"/>
          </a:p>
          <a:p>
            <a:r>
              <a:rPr lang="en-US"/>
              <a:t>The message is clear: Vision Pro isn’t a toy. It’s a new canvas for those who build — not just the rich, but the curious, the innovative, and the people solving real problems. This is how we protect Apple’s leadership in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sentiment analysis supports what we’ve seen from the topics.</a:t>
            </a:r>
          </a:p>
          <a:p>
            <a:endParaRPr lang="en-US"/>
          </a:p>
          <a:p>
            <a:r>
              <a:rPr lang="en-US"/>
              <a:t>In the segment where the iPhone 16e is labeled cheap, entry-level, or stripped (has keyword), sentiment turns negative in over 40%-45% of cases.</a:t>
            </a:r>
          </a:p>
          <a:p>
            <a:endParaRPr lang="en-US"/>
          </a:p>
          <a:p>
            <a:r>
              <a:rPr lang="en-US"/>
              <a:t>Meanwhile, value and budget-friendly narratives don’t balance out the negativity.</a:t>
            </a:r>
          </a:p>
          <a:p>
            <a:r>
              <a:rPr lang="en-US"/>
              <a:t>Users don’t just think it costs less — they feel like they’re getting less Apple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inviting professionals, educators, and creators into the story, through the ‘What Would You Build?’ challenge and a set of use cases that highlight the Vision Pro’s power in unexpected industries.</a:t>
            </a:r>
          </a:p>
          <a:p>
            <a:endParaRPr lang="en-US"/>
          </a:p>
          <a:p>
            <a:r>
              <a:rPr lang="en-US"/>
              <a:t>The message is clear: Vision Pro isn’t a toy. It’s a new canvas for those who build — not just the rich, but the curious, the innovative, and the people solving real problems. This is how we protect Apple’s leadership in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shows our baseline Markov matrix before launching the campaigns. You’ll notice that a majority of potential users remain skeptical or stay in the early adoption stages. Because of the high cost and limited real-world examples, very few are progressing to “Tester” or “Converted.” Additionally, those who become “Converted” show a relatively high churn rate (20% is a high churn, specially for a top-notch high-en product like this one) due to uncertainty about the product’s long-term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implementing our “Built Different” and “What Would You Build?” campaigns, we expect to see the following shifts in user behavior. </a:t>
            </a:r>
          </a:p>
          <a:p>
            <a:endParaRPr lang="en-US"/>
          </a:p>
          <a:p>
            <a:r>
              <a:rPr lang="en-US"/>
              <a:t>By showcasing real-life transformations and inviting professionals to explore innovative use cases, skepticism goes down. </a:t>
            </a:r>
          </a:p>
          <a:p>
            <a:r>
              <a:rPr lang="en-US"/>
              <a:t>People in “Observer” and “Explorer” are more likely to move forward, and “Tester” converts at a higher rate. We also see a lower risk of churn among those already “Converted,” reflecting stronger confidence in the product’s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perception within the negative discussions about the iPhone 16e focus solely on it being a "budget" iphone with missing features, feeling cheap (as synonym for crap) while overpriced for its lacking features and low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iPhone 16e gives you everything essential. Nothing extra. Nothing wasted.</a:t>
            </a:r>
          </a:p>
          <a:p>
            <a:r>
              <a:rPr lang="en-US"/>
              <a:t>It’s not a compromise. It’s clarity</a:t>
            </a:r>
          </a:p>
          <a:p>
            <a:endParaRPr lang="en-US"/>
          </a:p>
          <a:p>
            <a:r>
              <a:rPr lang="en-US"/>
              <a:t>We’re flipping the narrative.</a:t>
            </a:r>
          </a:p>
          <a:p>
            <a:r>
              <a:rPr lang="en-US"/>
              <a:t>The iPhone 16e isn’t something that lacks — it’s something that chooses.</a:t>
            </a:r>
          </a:p>
          <a:p>
            <a:r>
              <a:rPr lang="en-US"/>
              <a:t>With the ‘Less, by Apple’ campaign, we make minimalism aspirational again.</a:t>
            </a:r>
          </a:p>
          <a:p>
            <a:r>
              <a:rPr lang="en-US"/>
              <a:t>The 16e becomes a statement: that you don’t need more, just better.</a:t>
            </a:r>
          </a:p>
          <a:p>
            <a:r>
              <a:rPr lang="en-US"/>
              <a:t>Through creators, community, and clean messaging — we move this product out of the shadow of ‘cheap’ and into the light of intentional Apple simplicity</a:t>
            </a:r>
          </a:p>
          <a:p>
            <a:endParaRPr lang="en-US"/>
          </a:p>
          <a:p>
            <a:r>
              <a:rPr lang="en-US"/>
              <a:t>Creator Challenge: “16e in 16 Days”</a:t>
            </a:r>
          </a:p>
          <a:p>
            <a:r>
              <a:rPr lang="en-US"/>
              <a:t>Influencers (MKBHD, iJustine, Sara Dietschy, etc.) live only with the 16e for 16 days</a:t>
            </a:r>
          </a:p>
          <a:p>
            <a:r>
              <a:rPr lang="en-US"/>
              <a:t>Must show real use in their work: videos, photos, productivity, etc.</a:t>
            </a:r>
          </a:p>
          <a:p>
            <a:r>
              <a:rPr lang="en-US"/>
              <a:t>No other Apple devices allowed</a:t>
            </a:r>
          </a:p>
          <a:p>
            <a:r>
              <a:rPr lang="en-US"/>
              <a:t>Post daily clips — raw, unfiltered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Through creators, community, and clean messaging — we move this product out of the shadow of ‘cheap’ and into the light of intentional Apple simplicity.”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topic modeling and keyword analysis reveal how users praise the core strengths.</a:t>
            </a:r>
          </a:p>
          <a:p>
            <a:r>
              <a:rPr lang="en-US"/>
              <a:t>The product’s audio quality with Topic 2, 3 and 4 account for the 67% of the positive conversation.</a:t>
            </a:r>
          </a:p>
          <a:p>
            <a:endParaRPr lang="en-US"/>
          </a:p>
          <a:p>
            <a:r>
              <a:rPr lang="en-US"/>
              <a:t>There are some common issues like noise cancelling bugs, pairing problems, and battery life but are minoritary.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is especially revealing.</a:t>
            </a:r>
          </a:p>
          <a:p>
            <a:r>
              <a:rPr lang="en-US"/>
              <a:t>We filtered the sentiment by commonly negative or functional keywords — things like problem, overpriced, battery, and noise.</a:t>
            </a:r>
          </a:p>
          <a:p>
            <a:r>
              <a:rPr lang="en-US"/>
              <a:t>And still, positive sentiment dominates.</a:t>
            </a:r>
          </a:p>
          <a:p>
            <a:r>
              <a:rPr lang="en-US"/>
              <a:t>This shows brand strength and product value resilience</a:t>
            </a:r>
          </a:p>
          <a:p>
            <a:endParaRPr lang="en-US"/>
          </a:p>
          <a:p>
            <a:r>
              <a:rPr lang="en-US"/>
              <a:t>Users aren’t just tolerating flaws — they still feel that overall, the AirPods Pro 2 deliver, especially in sound and integration.</a:t>
            </a:r>
          </a:p>
          <a:p>
            <a:r>
              <a:rPr lang="en-US"/>
              <a:t>The product’s reputation holds strong, even under criticism. That’s the kind of loyalty we need to leverage in the marketing campaign.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compared the sentiment distribution for Apple, Sony, and Bose products.</a:t>
            </a:r>
          </a:p>
          <a:p>
            <a:r>
              <a:rPr lang="en-US"/>
              <a:t>The AirPods Pro 2 stand out with the highest percentage of positive sentiment, even though we filtered using functional keywords like problem, battery, or overpriced.</a:t>
            </a:r>
          </a:p>
          <a:p>
            <a:endParaRPr lang="en-US"/>
          </a:p>
          <a:p>
            <a:r>
              <a:rPr lang="en-US"/>
              <a:t>This suggests a powerful emotional loyalty: users may complain, but they still trust and recommend the product more than the competition.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slideLayout" Target="../slideLayouts/slideLayout7.xml"/><Relationship Id="rId7" Type="http://schemas.openxmlformats.org/officeDocument/2006/relationships/image" Target="../media/image49.png"/><Relationship Id="rId12" Type="http://schemas.openxmlformats.org/officeDocument/2006/relationships/image" Target="../media/image54.sv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5.png"/><Relationship Id="rId10" Type="http://schemas.openxmlformats.org/officeDocument/2006/relationships/image" Target="../media/image52.svg"/><Relationship Id="rId4" Type="http://schemas.openxmlformats.org/officeDocument/2006/relationships/notesSlide" Target="../notesSlides/notesSlide18.xml"/><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5.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48.jpe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slideLayout" Target="../slideLayouts/slideLayout7.xml"/><Relationship Id="rId7" Type="http://schemas.openxmlformats.org/officeDocument/2006/relationships/image" Target="../media/image18.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48.jpe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4433588" y="230011"/>
            <a:ext cx="9420823" cy="9028289"/>
          </a:xfrm>
          <a:prstGeom prst="rect">
            <a:avLst/>
          </a:prstGeom>
        </p:spPr>
      </p:pic>
      <p:grpSp>
        <p:nvGrpSpPr>
          <p:cNvPr id="3" name="Group 3"/>
          <p:cNvGrpSpPr/>
          <p:nvPr/>
        </p:nvGrpSpPr>
        <p:grpSpPr>
          <a:xfrm>
            <a:off x="5972218" y="6586792"/>
            <a:ext cx="6343565" cy="1754765"/>
            <a:chOff x="0" y="0"/>
            <a:chExt cx="8458086" cy="2339686"/>
          </a:xfrm>
        </p:grpSpPr>
        <p:sp>
          <p:nvSpPr>
            <p:cNvPr id="4" name="Freeform 4"/>
            <p:cNvSpPr/>
            <p:nvPr/>
          </p:nvSpPr>
          <p:spPr>
            <a:xfrm>
              <a:off x="0" y="0"/>
              <a:ext cx="8458086" cy="2339686"/>
            </a:xfrm>
            <a:custGeom>
              <a:avLst/>
              <a:gdLst/>
              <a:ahLst/>
              <a:cxnLst/>
              <a:rect l="l" t="t" r="r" b="b"/>
              <a:pathLst>
                <a:path w="8458086" h="2339686">
                  <a:moveTo>
                    <a:pt x="0" y="0"/>
                  </a:moveTo>
                  <a:lnTo>
                    <a:pt x="8458086" y="0"/>
                  </a:lnTo>
                  <a:lnTo>
                    <a:pt x="8458086" y="2339686"/>
                  </a:lnTo>
                  <a:lnTo>
                    <a:pt x="0" y="2339686"/>
                  </a:lnTo>
                  <a:close/>
                </a:path>
              </a:pathLst>
            </a:custGeom>
            <a:solidFill>
              <a:srgbClr val="000000">
                <a:alpha val="0"/>
              </a:srgbClr>
            </a:solidFill>
          </p:spPr>
          <p:txBody>
            <a:bodyPr/>
            <a:lstStyle/>
            <a:p>
              <a:endParaRPr lang="es-ES"/>
            </a:p>
          </p:txBody>
        </p:sp>
        <p:sp>
          <p:nvSpPr>
            <p:cNvPr id="5" name="TextBox 5"/>
            <p:cNvSpPr txBox="1"/>
            <p:nvPr/>
          </p:nvSpPr>
          <p:spPr>
            <a:xfrm>
              <a:off x="0" y="-19050"/>
              <a:ext cx="8458086" cy="2358736"/>
            </a:xfrm>
            <a:prstGeom prst="rect">
              <a:avLst/>
            </a:prstGeom>
          </p:spPr>
          <p:txBody>
            <a:bodyPr lIns="0" tIns="0" rIns="0" bIns="0" rtlCol="0" anchor="t"/>
            <a:lstStyle/>
            <a:p>
              <a:pPr algn="ctr">
                <a:lnSpc>
                  <a:spcPts val="9720"/>
                </a:lnSpc>
              </a:pPr>
              <a:r>
                <a:rPr lang="en-US" sz="8100" b="1">
                  <a:solidFill>
                    <a:srgbClr val="FFFFFF"/>
                  </a:solidFill>
                  <a:latin typeface="Inter Semi-Bold"/>
                  <a:ea typeface="Inter Semi-Bold"/>
                  <a:cs typeface="Inter Semi-Bold"/>
                  <a:sym typeface="Inter Semi-Bold"/>
                </a:rPr>
                <a:t>Apple</a:t>
              </a:r>
            </a:p>
          </p:txBody>
        </p:sp>
      </p:grpSp>
      <p:grpSp>
        <p:nvGrpSpPr>
          <p:cNvPr id="6" name="Group 6"/>
          <p:cNvGrpSpPr/>
          <p:nvPr/>
        </p:nvGrpSpPr>
        <p:grpSpPr>
          <a:xfrm>
            <a:off x="5463062" y="8183268"/>
            <a:ext cx="7361876" cy="652030"/>
            <a:chOff x="0" y="0"/>
            <a:chExt cx="9815835" cy="869373"/>
          </a:xfrm>
        </p:grpSpPr>
        <p:sp>
          <p:nvSpPr>
            <p:cNvPr id="7" name="Freeform 7"/>
            <p:cNvSpPr/>
            <p:nvPr/>
          </p:nvSpPr>
          <p:spPr>
            <a:xfrm>
              <a:off x="0" y="0"/>
              <a:ext cx="9815835" cy="869373"/>
            </a:xfrm>
            <a:custGeom>
              <a:avLst/>
              <a:gdLst/>
              <a:ahLst/>
              <a:cxnLst/>
              <a:rect l="l" t="t" r="r" b="b"/>
              <a:pathLst>
                <a:path w="9815835" h="869373">
                  <a:moveTo>
                    <a:pt x="0" y="0"/>
                  </a:moveTo>
                  <a:lnTo>
                    <a:pt x="9815835" y="0"/>
                  </a:lnTo>
                  <a:lnTo>
                    <a:pt x="9815835" y="869373"/>
                  </a:lnTo>
                  <a:lnTo>
                    <a:pt x="0" y="869373"/>
                  </a:lnTo>
                  <a:close/>
                </a:path>
              </a:pathLst>
            </a:custGeom>
            <a:solidFill>
              <a:srgbClr val="000000">
                <a:alpha val="0"/>
              </a:srgbClr>
            </a:solidFill>
          </p:spPr>
          <p:txBody>
            <a:bodyPr/>
            <a:lstStyle/>
            <a:p>
              <a:endParaRPr lang="es-ES"/>
            </a:p>
          </p:txBody>
        </p:sp>
        <p:sp>
          <p:nvSpPr>
            <p:cNvPr id="8" name="TextBox 8"/>
            <p:cNvSpPr txBox="1"/>
            <p:nvPr/>
          </p:nvSpPr>
          <p:spPr>
            <a:xfrm>
              <a:off x="0" y="-9525"/>
              <a:ext cx="9815835" cy="878898"/>
            </a:xfrm>
            <a:prstGeom prst="rect">
              <a:avLst/>
            </a:prstGeom>
          </p:spPr>
          <p:txBody>
            <a:bodyPr lIns="0" tIns="0" rIns="0" bIns="0" rtlCol="0" anchor="t"/>
            <a:lstStyle/>
            <a:p>
              <a:pPr algn="ctr">
                <a:lnSpc>
                  <a:spcPts val="3600"/>
                </a:lnSpc>
              </a:pPr>
              <a:r>
                <a:rPr lang="en-US" sz="3000">
                  <a:solidFill>
                    <a:srgbClr val="FFFFFF"/>
                  </a:solidFill>
                  <a:latin typeface="Inter"/>
                  <a:ea typeface="Inter"/>
                  <a:cs typeface="Inter"/>
                  <a:sym typeface="Inter"/>
                </a:rPr>
                <a:t>Behind the Bite: Rethinking Apple’s Icons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380063" y="3627450"/>
            <a:ext cx="7527874" cy="5630850"/>
          </a:xfrm>
          <a:prstGeom prst="rect">
            <a:avLst/>
          </a:prstGeom>
        </p:spPr>
      </p:pic>
      <p:sp>
        <p:nvSpPr>
          <p:cNvPr id="3" name="TextBox 3"/>
          <p:cNvSpPr txBox="1"/>
          <p:nvPr/>
        </p:nvSpPr>
        <p:spPr>
          <a:xfrm>
            <a:off x="684067" y="1507671"/>
            <a:ext cx="16919867" cy="14478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Medium"/>
                <a:ea typeface="Inter Medium"/>
                <a:cs typeface="Inter Medium"/>
                <a:sym typeface="Inter Medium"/>
              </a:rPr>
              <a:t>Are the </a:t>
            </a:r>
            <a:r>
              <a:rPr lang="en-US" sz="4800" b="1">
                <a:solidFill>
                  <a:srgbClr val="FFFFFF"/>
                </a:solidFill>
                <a:latin typeface="Inter Bold"/>
                <a:ea typeface="Inter Bold"/>
                <a:cs typeface="Inter Bold"/>
                <a:sym typeface="Inter Bold"/>
              </a:rPr>
              <a:t>AirPods Pro 2</a:t>
            </a:r>
            <a:r>
              <a:rPr lang="en-US" sz="4800" b="1">
                <a:solidFill>
                  <a:srgbClr val="FFFFFF"/>
                </a:solidFill>
                <a:latin typeface="Inter Medium"/>
                <a:ea typeface="Inter Medium"/>
                <a:cs typeface="Inter Medium"/>
                <a:sym typeface="Inter Medium"/>
              </a:rPr>
              <a:t> still the kings of audio… or just an overrated accessory?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sp>
        <p:nvSpPr>
          <p:cNvPr id="3" name="TextBox 3"/>
          <p:cNvSpPr txBox="1"/>
          <p:nvPr/>
        </p:nvSpPr>
        <p:spPr>
          <a:xfrm>
            <a:off x="684067" y="1747987"/>
            <a:ext cx="7700215" cy="14478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Sound Quality </a:t>
            </a:r>
            <a:r>
              <a:rPr lang="en-US" sz="4800" b="1">
                <a:solidFill>
                  <a:srgbClr val="FFFFFF"/>
                </a:solidFill>
                <a:latin typeface="Inter Bold"/>
                <a:ea typeface="Inter Bold"/>
                <a:cs typeface="Inter Bold"/>
                <a:sym typeface="Inter Bold"/>
              </a:rPr>
              <a:t>Reigns</a:t>
            </a:r>
            <a:r>
              <a:rPr lang="en-US" sz="4800">
                <a:solidFill>
                  <a:srgbClr val="FFFFFF"/>
                </a:solidFill>
                <a:latin typeface="Inter"/>
                <a:ea typeface="Inter"/>
                <a:cs typeface="Inter"/>
                <a:sym typeface="Inter"/>
              </a:rPr>
              <a:t>, but </a:t>
            </a:r>
            <a:r>
              <a:rPr lang="en-US" sz="4800" b="1">
                <a:solidFill>
                  <a:srgbClr val="FFFFFF"/>
                </a:solidFill>
                <a:latin typeface="Inter Ultra-Bold"/>
                <a:ea typeface="Inter Ultra-Bold"/>
                <a:cs typeface="Inter Ultra-Bold"/>
                <a:sym typeface="Inter Ultra-Bold"/>
              </a:rPr>
              <a:t>¿Frustrations Surface?</a:t>
            </a:r>
          </a:p>
        </p:txBody>
      </p:sp>
      <p:sp>
        <p:nvSpPr>
          <p:cNvPr id="4" name="TextBox 4"/>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7" name="TextBox 7"/>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grpSp>
        <p:nvGrpSpPr>
          <p:cNvPr id="8" name="Group 8"/>
          <p:cNvGrpSpPr/>
          <p:nvPr/>
        </p:nvGrpSpPr>
        <p:grpSpPr>
          <a:xfrm>
            <a:off x="9233844" y="4172617"/>
            <a:ext cx="5046337" cy="3827278"/>
            <a:chOff x="0" y="0"/>
            <a:chExt cx="6728449" cy="5103037"/>
          </a:xfrm>
        </p:grpSpPr>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0" y="0"/>
              <a:ext cx="6728449" cy="5103037"/>
            </a:xfrm>
            <a:prstGeom prst="rect">
              <a:avLst/>
            </a:prstGeom>
          </p:spPr>
        </p:pic>
        <p:sp>
          <p:nvSpPr>
            <p:cNvPr id="10" name="Freeform 10"/>
            <p:cNvSpPr/>
            <p:nvPr/>
          </p:nvSpPr>
          <p:spPr>
            <a:xfrm>
              <a:off x="2673644" y="1571929"/>
              <a:ext cx="1381161" cy="1959179"/>
            </a:xfrm>
            <a:custGeom>
              <a:avLst/>
              <a:gdLst/>
              <a:ahLst/>
              <a:cxnLst/>
              <a:rect l="l" t="t" r="r" b="b"/>
              <a:pathLst>
                <a:path w="1381161" h="1959179">
                  <a:moveTo>
                    <a:pt x="0" y="0"/>
                  </a:moveTo>
                  <a:lnTo>
                    <a:pt x="1381161" y="0"/>
                  </a:lnTo>
                  <a:lnTo>
                    <a:pt x="1381161" y="1959179"/>
                  </a:lnTo>
                  <a:lnTo>
                    <a:pt x="0" y="1959179"/>
                  </a:lnTo>
                  <a:lnTo>
                    <a:pt x="0" y="0"/>
                  </a:lnTo>
                  <a:close/>
                </a:path>
              </a:pathLst>
            </a:custGeom>
            <a:blipFill>
              <a:blip r:embed="rId7"/>
              <a:stretch>
                <a:fillRect/>
              </a:stretch>
            </a:blipFill>
          </p:spPr>
          <p:txBody>
            <a:bodyPr/>
            <a:lstStyle/>
            <a:p>
              <a:endParaRPr lang="es-ES"/>
            </a:p>
          </p:txBody>
        </p:sp>
      </p:grpSp>
      <p:grpSp>
        <p:nvGrpSpPr>
          <p:cNvPr id="11" name="Group 11"/>
          <p:cNvGrpSpPr/>
          <p:nvPr/>
        </p:nvGrpSpPr>
        <p:grpSpPr>
          <a:xfrm>
            <a:off x="7861000" y="2253616"/>
            <a:ext cx="9398300" cy="6990695"/>
            <a:chOff x="0" y="0"/>
            <a:chExt cx="12531067" cy="9320927"/>
          </a:xfrm>
        </p:grpSpPr>
        <p:sp>
          <p:nvSpPr>
            <p:cNvPr id="12" name="Freeform 12"/>
            <p:cNvSpPr/>
            <p:nvPr/>
          </p:nvSpPr>
          <p:spPr>
            <a:xfrm>
              <a:off x="0" y="844447"/>
              <a:ext cx="12531067" cy="8476480"/>
            </a:xfrm>
            <a:custGeom>
              <a:avLst/>
              <a:gdLst/>
              <a:ahLst/>
              <a:cxnLst/>
              <a:rect l="l" t="t" r="r" b="b"/>
              <a:pathLst>
                <a:path w="12531067" h="8476480">
                  <a:moveTo>
                    <a:pt x="0" y="0"/>
                  </a:moveTo>
                  <a:lnTo>
                    <a:pt x="12531067" y="0"/>
                  </a:lnTo>
                  <a:lnTo>
                    <a:pt x="12531067" y="8476480"/>
                  </a:lnTo>
                  <a:lnTo>
                    <a:pt x="0" y="8476480"/>
                  </a:lnTo>
                  <a:lnTo>
                    <a:pt x="0" y="0"/>
                  </a:lnTo>
                  <a:close/>
                </a:path>
              </a:pathLst>
            </a:custGeom>
            <a:blipFill>
              <a:blip r:embed="rId8"/>
              <a:stretch>
                <a:fillRect t="-16357" b="-12116"/>
              </a:stretch>
            </a:blipFill>
          </p:spPr>
          <p:txBody>
            <a:bodyPr/>
            <a:lstStyle/>
            <a:p>
              <a:endParaRPr lang="es-ES" dirty="0"/>
            </a:p>
          </p:txBody>
        </p:sp>
        <p:sp>
          <p:nvSpPr>
            <p:cNvPr id="13" name="Freeform 13"/>
            <p:cNvSpPr/>
            <p:nvPr/>
          </p:nvSpPr>
          <p:spPr>
            <a:xfrm>
              <a:off x="2296489" y="0"/>
              <a:ext cx="5946167" cy="582058"/>
            </a:xfrm>
            <a:custGeom>
              <a:avLst/>
              <a:gdLst/>
              <a:ahLst/>
              <a:cxnLst/>
              <a:rect l="l" t="t" r="r" b="b"/>
              <a:pathLst>
                <a:path w="5946167" h="582058">
                  <a:moveTo>
                    <a:pt x="0" y="0"/>
                  </a:moveTo>
                  <a:lnTo>
                    <a:pt x="5946167" y="0"/>
                  </a:lnTo>
                  <a:lnTo>
                    <a:pt x="5946167" y="582058"/>
                  </a:lnTo>
                  <a:lnTo>
                    <a:pt x="0" y="582058"/>
                  </a:lnTo>
                  <a:lnTo>
                    <a:pt x="0" y="0"/>
                  </a:lnTo>
                  <a:close/>
                </a:path>
              </a:pathLst>
            </a:custGeom>
            <a:blipFill>
              <a:blip r:embed="rId8"/>
              <a:stretch>
                <a:fillRect l="-35954" r="-69603" b="-1724943"/>
              </a:stretch>
            </a:blipFill>
          </p:spPr>
          <p:txBody>
            <a:bodyPr/>
            <a:lstStyle/>
            <a:p>
              <a:endParaRPr lang="es-ES"/>
            </a:p>
          </p:txBody>
        </p:sp>
      </p:grpSp>
      <p:sp>
        <p:nvSpPr>
          <p:cNvPr id="14" name="TextBox 14"/>
          <p:cNvSpPr txBox="1"/>
          <p:nvPr/>
        </p:nvSpPr>
        <p:spPr>
          <a:xfrm>
            <a:off x="684067" y="3729783"/>
            <a:ext cx="7355582" cy="4319270"/>
          </a:xfrm>
          <a:prstGeom prst="rect">
            <a:avLst/>
          </a:prstGeom>
        </p:spPr>
        <p:txBody>
          <a:bodyPr lIns="0" tIns="0" rIns="0" bIns="0" rtlCol="0" anchor="t">
            <a:spAutoFit/>
          </a:bodyPr>
          <a:lstStyle/>
          <a:p>
            <a:pPr algn="r">
              <a:lnSpc>
                <a:spcPts val="6999"/>
              </a:lnSpc>
            </a:pPr>
            <a:r>
              <a:rPr lang="en-US" sz="2799">
                <a:solidFill>
                  <a:srgbClr val="FFFFFF"/>
                </a:solidFill>
                <a:latin typeface="Inter Light"/>
                <a:ea typeface="Inter Light"/>
                <a:cs typeface="Inter Light"/>
                <a:sym typeface="Inter Light"/>
              </a:rPr>
              <a:t>Topic 1: </a:t>
            </a:r>
            <a:r>
              <a:rPr lang="en-US" sz="2799" b="1">
                <a:solidFill>
                  <a:srgbClr val="FFFFFF"/>
                </a:solidFill>
                <a:latin typeface="Inter Ultra-Bold"/>
                <a:ea typeface="Inter Ultra-Bold"/>
                <a:cs typeface="Inter Ultra-Bold"/>
                <a:sym typeface="Inter Ultra-Bold"/>
              </a:rPr>
              <a:t>Pairing Issues</a:t>
            </a:r>
          </a:p>
          <a:p>
            <a:pPr algn="r">
              <a:lnSpc>
                <a:spcPts val="6999"/>
              </a:lnSpc>
            </a:pPr>
            <a:r>
              <a:rPr lang="en-US" sz="2799">
                <a:solidFill>
                  <a:srgbClr val="FFFFFF"/>
                </a:solidFill>
                <a:latin typeface="Inter Light"/>
                <a:ea typeface="Inter Light"/>
                <a:cs typeface="Inter Light"/>
                <a:sym typeface="Inter Light"/>
              </a:rPr>
              <a:t>Topic 2: </a:t>
            </a:r>
            <a:r>
              <a:rPr lang="en-US" sz="2799" b="1">
                <a:solidFill>
                  <a:srgbClr val="FFFFFF"/>
                </a:solidFill>
                <a:latin typeface="Inter Ultra-Bold"/>
                <a:ea typeface="Inter Ultra-Bold"/>
                <a:cs typeface="Inter Ultra-Bold"/>
                <a:sym typeface="Inter Ultra-Bold"/>
              </a:rPr>
              <a:t>Active Noise Cancelling Features</a:t>
            </a:r>
          </a:p>
          <a:p>
            <a:pPr algn="r">
              <a:lnSpc>
                <a:spcPts val="6999"/>
              </a:lnSpc>
            </a:pPr>
            <a:r>
              <a:rPr lang="en-US" sz="2799">
                <a:solidFill>
                  <a:srgbClr val="FFFFFF"/>
                </a:solidFill>
                <a:latin typeface="Inter"/>
                <a:ea typeface="Inter"/>
                <a:cs typeface="Inter"/>
                <a:sym typeface="Inter"/>
              </a:rPr>
              <a:t>Topic 3: </a:t>
            </a:r>
            <a:r>
              <a:rPr lang="en-US" sz="2799" b="1">
                <a:solidFill>
                  <a:srgbClr val="FFFFFF"/>
                </a:solidFill>
                <a:latin typeface="Inter Ultra-Bold"/>
                <a:ea typeface="Inter Ultra-Bold"/>
                <a:cs typeface="Inter Ultra-Bold"/>
                <a:sym typeface="Inter Ultra-Bold"/>
              </a:rPr>
              <a:t>Noise Experience </a:t>
            </a:r>
          </a:p>
          <a:p>
            <a:pPr algn="r">
              <a:lnSpc>
                <a:spcPts val="6999"/>
              </a:lnSpc>
            </a:pPr>
            <a:r>
              <a:rPr lang="en-US" sz="2799">
                <a:solidFill>
                  <a:srgbClr val="FFFFFF"/>
                </a:solidFill>
                <a:latin typeface="Inter Light"/>
                <a:ea typeface="Inter Light"/>
                <a:cs typeface="Inter Light"/>
                <a:sym typeface="Inter Light"/>
              </a:rPr>
              <a:t>Topic 4: </a:t>
            </a:r>
            <a:r>
              <a:rPr lang="en-US" sz="2799" b="1">
                <a:solidFill>
                  <a:srgbClr val="FFFFFF"/>
                </a:solidFill>
                <a:latin typeface="Inter Ultra-Bold"/>
                <a:ea typeface="Inter Ultra-Bold"/>
                <a:cs typeface="Inter Ultra-Bold"/>
                <a:sym typeface="Inter Ultra-Bold"/>
              </a:rPr>
              <a:t>Sound Quality Praise</a:t>
            </a:r>
          </a:p>
          <a:p>
            <a:pPr algn="r">
              <a:lnSpc>
                <a:spcPts val="6999"/>
              </a:lnSpc>
            </a:pPr>
            <a:r>
              <a:rPr lang="en-US" sz="2799">
                <a:solidFill>
                  <a:srgbClr val="FFFFFF"/>
                </a:solidFill>
                <a:latin typeface="Inter Light"/>
                <a:ea typeface="Inter Light"/>
                <a:cs typeface="Inter Light"/>
                <a:sym typeface="Inter Light"/>
              </a:rPr>
              <a:t>Topic 5: </a:t>
            </a:r>
            <a:r>
              <a:rPr lang="en-US" sz="2799" b="1">
                <a:solidFill>
                  <a:srgbClr val="FFFFFF"/>
                </a:solidFill>
                <a:latin typeface="Inter Ultra-Bold"/>
                <a:ea typeface="Inter Ultra-Bold"/>
                <a:cs typeface="Inter Ultra-Bold"/>
                <a:sym typeface="Inter Ultra-Bold"/>
              </a:rPr>
              <a:t>Other Product Issues</a:t>
            </a:r>
          </a:p>
        </p:txBody>
      </p:sp>
    </p:spTree>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sp>
        <p:nvSpPr>
          <p:cNvPr id="3" name="Freeform 3"/>
          <p:cNvSpPr/>
          <p:nvPr/>
        </p:nvSpPr>
        <p:spPr>
          <a:xfrm>
            <a:off x="1482072" y="2859109"/>
            <a:ext cx="9803130" cy="4840295"/>
          </a:xfrm>
          <a:custGeom>
            <a:avLst/>
            <a:gdLst/>
            <a:ahLst/>
            <a:cxnLst/>
            <a:rect l="l" t="t" r="r" b="b"/>
            <a:pathLst>
              <a:path w="9803130" h="4840295">
                <a:moveTo>
                  <a:pt x="0" y="0"/>
                </a:moveTo>
                <a:lnTo>
                  <a:pt x="9803130" y="0"/>
                </a:lnTo>
                <a:lnTo>
                  <a:pt x="9803130" y="4840295"/>
                </a:lnTo>
                <a:lnTo>
                  <a:pt x="0" y="4840295"/>
                </a:lnTo>
                <a:lnTo>
                  <a:pt x="0" y="0"/>
                </a:lnTo>
                <a:close/>
              </a:path>
            </a:pathLst>
          </a:custGeom>
          <a:blipFill>
            <a:blip r:embed="rId6"/>
            <a:stretch>
              <a:fillRect/>
            </a:stretch>
          </a:blipFill>
        </p:spPr>
        <p:txBody>
          <a:bodyPr/>
          <a:lstStyle/>
          <a:p>
            <a:endParaRPr lang="es-ES"/>
          </a:p>
        </p:txBody>
      </p:sp>
      <p:sp>
        <p:nvSpPr>
          <p:cNvPr id="4" name="TextBox 4"/>
          <p:cNvSpPr txBox="1"/>
          <p:nvPr/>
        </p:nvSpPr>
        <p:spPr>
          <a:xfrm>
            <a:off x="684067" y="1747987"/>
            <a:ext cx="16575233"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Even with </a:t>
            </a:r>
            <a:r>
              <a:rPr lang="en-US" sz="4800" b="1">
                <a:solidFill>
                  <a:srgbClr val="FFFFFF"/>
                </a:solidFill>
                <a:latin typeface="Inter Ultra-Bold"/>
                <a:ea typeface="Inter Ultra-Bold"/>
                <a:cs typeface="Inter Ultra-Bold"/>
                <a:sym typeface="Inter Ultra-Bold"/>
              </a:rPr>
              <a:t>Complaints</a:t>
            </a:r>
            <a:r>
              <a:rPr lang="en-US" sz="4800">
                <a:solidFill>
                  <a:srgbClr val="FFFFFF"/>
                </a:solidFill>
                <a:latin typeface="Inter"/>
                <a:ea typeface="Inter"/>
                <a:cs typeface="Inter"/>
                <a:sym typeface="Inter"/>
              </a:rPr>
              <a:t>, Users </a:t>
            </a:r>
            <a:r>
              <a:rPr lang="en-US" sz="4800" b="1">
                <a:solidFill>
                  <a:srgbClr val="FFFFFF"/>
                </a:solidFill>
                <a:latin typeface="Inter Ultra-Bold"/>
                <a:ea typeface="Inter Ultra-Bold"/>
                <a:cs typeface="Inter Ultra-Bold"/>
                <a:sym typeface="Inter Ultra-Bold"/>
              </a:rPr>
              <a:t>Remain Positive</a:t>
            </a:r>
          </a:p>
        </p:txBody>
      </p:sp>
      <p:sp>
        <p:nvSpPr>
          <p:cNvPr id="5" name="TextBox 5"/>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6" name="TextBox 6"/>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7" name="TextBox 7"/>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8" name="TextBox 8"/>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9" name="TextBox 9"/>
          <p:cNvSpPr txBox="1"/>
          <p:nvPr/>
        </p:nvSpPr>
        <p:spPr>
          <a:xfrm>
            <a:off x="1820422" y="7831455"/>
            <a:ext cx="9126431" cy="84772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Inter Light"/>
                <a:ea typeface="Inter Light"/>
                <a:cs typeface="Inter Light"/>
                <a:sym typeface="Inter Light"/>
              </a:rPr>
              <a:t>Users express </a:t>
            </a:r>
            <a:r>
              <a:rPr lang="en-US" sz="2799" b="1">
                <a:solidFill>
                  <a:srgbClr val="FFFFFF"/>
                </a:solidFill>
                <a:latin typeface="Inter Ultra-Bold"/>
                <a:ea typeface="Inter Ultra-Bold"/>
                <a:cs typeface="Inter Ultra-Bold"/>
                <a:sym typeface="Inter Ultra-Bold"/>
              </a:rPr>
              <a:t>trust</a:t>
            </a:r>
            <a:r>
              <a:rPr lang="en-US" sz="2799">
                <a:solidFill>
                  <a:srgbClr val="FFFFFF"/>
                </a:solidFill>
                <a:latin typeface="Inter Light"/>
                <a:ea typeface="Inter Light"/>
                <a:cs typeface="Inter Light"/>
                <a:sym typeface="Inter Light"/>
              </a:rPr>
              <a:t> and </a:t>
            </a:r>
            <a:r>
              <a:rPr lang="en-US" sz="2799" b="1">
                <a:solidFill>
                  <a:srgbClr val="FFFFFF"/>
                </a:solidFill>
                <a:latin typeface="Inter Ultra-Bold"/>
                <a:ea typeface="Inter Ultra-Bold"/>
                <a:cs typeface="Inter Ultra-Bold"/>
                <a:sym typeface="Inter Ultra-Bold"/>
              </a:rPr>
              <a:t>satisfaction</a:t>
            </a:r>
            <a:r>
              <a:rPr lang="en-US" sz="2799">
                <a:solidFill>
                  <a:srgbClr val="FFFFFF"/>
                </a:solidFill>
                <a:latin typeface="Inter Light"/>
                <a:ea typeface="Inter Light"/>
                <a:cs typeface="Inter Light"/>
                <a:sym typeface="Inter Light"/>
              </a:rPr>
              <a:t>, even when discussing typical frustrations</a:t>
            </a:r>
          </a:p>
        </p:txBody>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4381995" y="3682022"/>
            <a:ext cx="6113422" cy="2063280"/>
          </a:xfrm>
          <a:prstGeom prst="rect">
            <a:avLst/>
          </a:prstGeom>
        </p:spPr>
      </p:pic>
      <p:sp>
        <p:nvSpPr>
          <p:cNvPr id="11" name="Freeform 11"/>
          <p:cNvSpPr/>
          <p:nvPr/>
        </p:nvSpPr>
        <p:spPr>
          <a:xfrm>
            <a:off x="13760319" y="5222468"/>
            <a:ext cx="2467990" cy="3815267"/>
          </a:xfrm>
          <a:custGeom>
            <a:avLst/>
            <a:gdLst/>
            <a:ahLst/>
            <a:cxnLst/>
            <a:rect l="l" t="t" r="r" b="b"/>
            <a:pathLst>
              <a:path w="2467990" h="3815267">
                <a:moveTo>
                  <a:pt x="0" y="0"/>
                </a:moveTo>
                <a:lnTo>
                  <a:pt x="2467989" y="0"/>
                </a:lnTo>
                <a:lnTo>
                  <a:pt x="2467989" y="3815267"/>
                </a:lnTo>
                <a:lnTo>
                  <a:pt x="0" y="3815267"/>
                </a:lnTo>
                <a:lnTo>
                  <a:pt x="0" y="0"/>
                </a:lnTo>
                <a:close/>
              </a:path>
            </a:pathLst>
          </a:custGeom>
          <a:blipFill>
            <a:blip r:embed="rId8"/>
            <a:stretch>
              <a:fillRect l="-138377" r="-36449"/>
            </a:stretch>
          </a:blipFill>
        </p:spPr>
        <p:txBody>
          <a:bodyPr/>
          <a:lstStyle/>
          <a:p>
            <a:endParaRPr lang="es-ES"/>
          </a:p>
        </p:txBody>
      </p:sp>
      <p:sp>
        <p:nvSpPr>
          <p:cNvPr id="12" name="Freeform 12"/>
          <p:cNvSpPr/>
          <p:nvPr/>
        </p:nvSpPr>
        <p:spPr>
          <a:xfrm>
            <a:off x="12391575" y="2998015"/>
            <a:ext cx="2467990" cy="3815267"/>
          </a:xfrm>
          <a:custGeom>
            <a:avLst/>
            <a:gdLst/>
            <a:ahLst/>
            <a:cxnLst/>
            <a:rect l="l" t="t" r="r" b="b"/>
            <a:pathLst>
              <a:path w="2467990" h="3815267">
                <a:moveTo>
                  <a:pt x="0" y="0"/>
                </a:moveTo>
                <a:lnTo>
                  <a:pt x="2467990" y="0"/>
                </a:lnTo>
                <a:lnTo>
                  <a:pt x="2467990" y="3815267"/>
                </a:lnTo>
                <a:lnTo>
                  <a:pt x="0" y="3815267"/>
                </a:lnTo>
                <a:lnTo>
                  <a:pt x="0" y="0"/>
                </a:lnTo>
                <a:close/>
              </a:path>
            </a:pathLst>
          </a:custGeom>
          <a:blipFill>
            <a:blip r:embed="rId8"/>
            <a:stretch>
              <a:fillRect l="-37258" r="-137568"/>
            </a:stretch>
          </a:blipFill>
        </p:spPr>
        <p:txBody>
          <a:bodyPr/>
          <a:lstStyle/>
          <a:p>
            <a:endParaRPr lang="es-E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Freeform 3"/>
          <p:cNvSpPr/>
          <p:nvPr/>
        </p:nvSpPr>
        <p:spPr>
          <a:xfrm>
            <a:off x="3386615" y="2653211"/>
            <a:ext cx="11514769" cy="5215443"/>
          </a:xfrm>
          <a:custGeom>
            <a:avLst/>
            <a:gdLst/>
            <a:ahLst/>
            <a:cxnLst/>
            <a:rect l="l" t="t" r="r" b="b"/>
            <a:pathLst>
              <a:path w="11514769" h="5215443">
                <a:moveTo>
                  <a:pt x="0" y="0"/>
                </a:moveTo>
                <a:lnTo>
                  <a:pt x="11514770" y="0"/>
                </a:lnTo>
                <a:lnTo>
                  <a:pt x="11514770" y="5215444"/>
                </a:lnTo>
                <a:lnTo>
                  <a:pt x="0" y="5215444"/>
                </a:lnTo>
                <a:lnTo>
                  <a:pt x="0" y="0"/>
                </a:lnTo>
                <a:close/>
              </a:path>
            </a:pathLst>
          </a:custGeom>
          <a:blipFill>
            <a:blip r:embed="rId4"/>
            <a:stretch>
              <a:fillRect b="-9011"/>
            </a:stretch>
          </a:blipFill>
        </p:spPr>
        <p:txBody>
          <a:bodyPr/>
          <a:lstStyle/>
          <a:p>
            <a:endParaRPr lang="es-ES"/>
          </a:p>
        </p:txBody>
      </p:sp>
      <p:sp>
        <p:nvSpPr>
          <p:cNvPr id="4" name="Freeform 4"/>
          <p:cNvSpPr/>
          <p:nvPr/>
        </p:nvSpPr>
        <p:spPr>
          <a:xfrm>
            <a:off x="12233918" y="6688579"/>
            <a:ext cx="1908773" cy="2360152"/>
          </a:xfrm>
          <a:custGeom>
            <a:avLst/>
            <a:gdLst/>
            <a:ahLst/>
            <a:cxnLst/>
            <a:rect l="l" t="t" r="r" b="b"/>
            <a:pathLst>
              <a:path w="1908773" h="2360152">
                <a:moveTo>
                  <a:pt x="0" y="0"/>
                </a:moveTo>
                <a:lnTo>
                  <a:pt x="1908773" y="0"/>
                </a:lnTo>
                <a:lnTo>
                  <a:pt x="1908773" y="2360152"/>
                </a:lnTo>
                <a:lnTo>
                  <a:pt x="0" y="2360152"/>
                </a:lnTo>
                <a:lnTo>
                  <a:pt x="0" y="0"/>
                </a:lnTo>
                <a:close/>
              </a:path>
            </a:pathLst>
          </a:custGeom>
          <a:blipFill>
            <a:blip r:embed="rId5"/>
            <a:stretch>
              <a:fillRect/>
            </a:stretch>
          </a:blipFill>
        </p:spPr>
        <p:txBody>
          <a:bodyPr/>
          <a:lstStyle/>
          <a:p>
            <a:endParaRPr lang="es-ES"/>
          </a:p>
        </p:txBody>
      </p:sp>
      <p:sp>
        <p:nvSpPr>
          <p:cNvPr id="5" name="Freeform 5"/>
          <p:cNvSpPr/>
          <p:nvPr/>
        </p:nvSpPr>
        <p:spPr>
          <a:xfrm>
            <a:off x="7991416" y="6867897"/>
            <a:ext cx="2656312" cy="2001515"/>
          </a:xfrm>
          <a:custGeom>
            <a:avLst/>
            <a:gdLst/>
            <a:ahLst/>
            <a:cxnLst/>
            <a:rect l="l" t="t" r="r" b="b"/>
            <a:pathLst>
              <a:path w="2656312" h="2001515">
                <a:moveTo>
                  <a:pt x="0" y="0"/>
                </a:moveTo>
                <a:lnTo>
                  <a:pt x="2656312" y="0"/>
                </a:lnTo>
                <a:lnTo>
                  <a:pt x="2656312" y="2001515"/>
                </a:lnTo>
                <a:lnTo>
                  <a:pt x="0" y="2001515"/>
                </a:lnTo>
                <a:lnTo>
                  <a:pt x="0" y="0"/>
                </a:lnTo>
                <a:close/>
              </a:path>
            </a:pathLst>
          </a:custGeom>
          <a:blipFill>
            <a:blip r:embed="rId6"/>
            <a:stretch>
              <a:fillRect t="-16357" b="-16357"/>
            </a:stretch>
          </a:blipFill>
        </p:spPr>
        <p:txBody>
          <a:bodyPr/>
          <a:lstStyle/>
          <a:p>
            <a:endParaRPr lang="es-ES"/>
          </a:p>
        </p:txBody>
      </p:sp>
      <p:sp>
        <p:nvSpPr>
          <p:cNvPr id="6" name="TextBox 6"/>
          <p:cNvSpPr txBox="1"/>
          <p:nvPr/>
        </p:nvSpPr>
        <p:spPr>
          <a:xfrm>
            <a:off x="5456873" y="1747838"/>
            <a:ext cx="7939728"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Competitor </a:t>
            </a:r>
            <a:r>
              <a:rPr lang="en-US" sz="4800" b="1">
                <a:solidFill>
                  <a:srgbClr val="FFFFFF"/>
                </a:solidFill>
                <a:latin typeface="Inter Ultra-Bold"/>
                <a:ea typeface="Inter Ultra-Bold"/>
                <a:cs typeface="Inter Ultra-Bold"/>
                <a:sym typeface="Inter Ultra-Bold"/>
              </a:rPr>
              <a:t>Comparison</a:t>
            </a:r>
          </a:p>
        </p:txBody>
      </p:sp>
      <p:sp>
        <p:nvSpPr>
          <p:cNvPr id="7" name="TextBox 7"/>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9" name="TextBox 9"/>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10" name="TextBox 10"/>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grpSp>
        <p:nvGrpSpPr>
          <p:cNvPr id="11" name="Group 11"/>
          <p:cNvGrpSpPr/>
          <p:nvPr/>
        </p:nvGrpSpPr>
        <p:grpSpPr>
          <a:xfrm>
            <a:off x="4647632" y="6608584"/>
            <a:ext cx="2009189" cy="2520142"/>
            <a:chOff x="0" y="0"/>
            <a:chExt cx="2678919" cy="3360189"/>
          </a:xfrm>
        </p:grpSpPr>
        <p:sp>
          <p:nvSpPr>
            <p:cNvPr id="12" name="Freeform 12"/>
            <p:cNvSpPr/>
            <p:nvPr/>
          </p:nvSpPr>
          <p:spPr>
            <a:xfrm>
              <a:off x="0" y="0"/>
              <a:ext cx="1638816" cy="2362119"/>
            </a:xfrm>
            <a:custGeom>
              <a:avLst/>
              <a:gdLst/>
              <a:ahLst/>
              <a:cxnLst/>
              <a:rect l="l" t="t" r="r" b="b"/>
              <a:pathLst>
                <a:path w="1638816" h="2362119">
                  <a:moveTo>
                    <a:pt x="0" y="0"/>
                  </a:moveTo>
                  <a:lnTo>
                    <a:pt x="1638816" y="0"/>
                  </a:lnTo>
                  <a:lnTo>
                    <a:pt x="1638816" y="2362119"/>
                  </a:lnTo>
                  <a:lnTo>
                    <a:pt x="0" y="2362119"/>
                  </a:lnTo>
                  <a:lnTo>
                    <a:pt x="0" y="0"/>
                  </a:lnTo>
                  <a:close/>
                </a:path>
              </a:pathLst>
            </a:custGeom>
            <a:blipFill>
              <a:blip r:embed="rId7"/>
              <a:stretch>
                <a:fillRect l="-28679" r="-127561"/>
              </a:stretch>
            </a:blipFill>
          </p:spPr>
          <p:txBody>
            <a:bodyPr/>
            <a:lstStyle/>
            <a:p>
              <a:endParaRPr lang="es-ES"/>
            </a:p>
          </p:txBody>
        </p:sp>
        <p:sp>
          <p:nvSpPr>
            <p:cNvPr id="13" name="Freeform 13"/>
            <p:cNvSpPr/>
            <p:nvPr/>
          </p:nvSpPr>
          <p:spPr>
            <a:xfrm>
              <a:off x="1035203" y="998070"/>
              <a:ext cx="1643716" cy="2362119"/>
            </a:xfrm>
            <a:custGeom>
              <a:avLst/>
              <a:gdLst/>
              <a:ahLst/>
              <a:cxnLst/>
              <a:rect l="l" t="t" r="r" b="b"/>
              <a:pathLst>
                <a:path w="1643716" h="2362119">
                  <a:moveTo>
                    <a:pt x="0" y="0"/>
                  </a:moveTo>
                  <a:lnTo>
                    <a:pt x="1643716" y="0"/>
                  </a:lnTo>
                  <a:lnTo>
                    <a:pt x="1643716" y="2362119"/>
                  </a:lnTo>
                  <a:lnTo>
                    <a:pt x="0" y="2362119"/>
                  </a:lnTo>
                  <a:lnTo>
                    <a:pt x="0" y="0"/>
                  </a:lnTo>
                  <a:close/>
                </a:path>
              </a:pathLst>
            </a:custGeom>
            <a:blipFill>
              <a:blip r:embed="rId7"/>
              <a:stretch>
                <a:fillRect l="-127997" r="-27479"/>
              </a:stretch>
            </a:blipFill>
          </p:spPr>
          <p:txBody>
            <a:bodyPr/>
            <a:lstStyle/>
            <a:p>
              <a:endParaRPr lang="es-ES"/>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5456873" y="1747838"/>
            <a:ext cx="7939728"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Competitor </a:t>
            </a:r>
            <a:r>
              <a:rPr lang="en-US" sz="4800" b="1">
                <a:solidFill>
                  <a:srgbClr val="FFFFFF"/>
                </a:solidFill>
                <a:latin typeface="Inter Ultra-Bold"/>
                <a:ea typeface="Inter Ultra-Bold"/>
                <a:cs typeface="Inter Ultra-Bold"/>
                <a:sym typeface="Inter Ultra-Bold"/>
              </a:rPr>
              <a:t>Comparison</a:t>
            </a:r>
          </a:p>
        </p:txBody>
      </p:sp>
      <p:sp>
        <p:nvSpPr>
          <p:cNvPr id="4" name="TextBox 4"/>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7" name="TextBox 7"/>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8" name="Freeform 8"/>
          <p:cNvSpPr/>
          <p:nvPr/>
        </p:nvSpPr>
        <p:spPr>
          <a:xfrm>
            <a:off x="3386614" y="2653211"/>
            <a:ext cx="11514773" cy="5241231"/>
          </a:xfrm>
          <a:custGeom>
            <a:avLst/>
            <a:gdLst/>
            <a:ahLst/>
            <a:cxnLst/>
            <a:rect l="l" t="t" r="r" b="b"/>
            <a:pathLst>
              <a:path w="11514773" h="5241231">
                <a:moveTo>
                  <a:pt x="0" y="0"/>
                </a:moveTo>
                <a:lnTo>
                  <a:pt x="11514772" y="0"/>
                </a:lnTo>
                <a:lnTo>
                  <a:pt x="11514772" y="5241231"/>
                </a:lnTo>
                <a:lnTo>
                  <a:pt x="0" y="5241231"/>
                </a:lnTo>
                <a:lnTo>
                  <a:pt x="0" y="0"/>
                </a:lnTo>
                <a:close/>
              </a:path>
            </a:pathLst>
          </a:custGeom>
          <a:blipFill>
            <a:blip r:embed="rId4"/>
            <a:stretch>
              <a:fillRect b="-8474"/>
            </a:stretch>
          </a:blipFill>
        </p:spPr>
        <p:txBody>
          <a:bodyPr/>
          <a:lstStyle/>
          <a:p>
            <a:endParaRPr lang="es-ES"/>
          </a:p>
        </p:txBody>
      </p:sp>
      <p:sp>
        <p:nvSpPr>
          <p:cNvPr id="9" name="Freeform 9"/>
          <p:cNvSpPr/>
          <p:nvPr/>
        </p:nvSpPr>
        <p:spPr>
          <a:xfrm>
            <a:off x="12233918" y="6688579"/>
            <a:ext cx="1908773" cy="2360152"/>
          </a:xfrm>
          <a:custGeom>
            <a:avLst/>
            <a:gdLst/>
            <a:ahLst/>
            <a:cxnLst/>
            <a:rect l="l" t="t" r="r" b="b"/>
            <a:pathLst>
              <a:path w="1908773" h="2360152">
                <a:moveTo>
                  <a:pt x="0" y="0"/>
                </a:moveTo>
                <a:lnTo>
                  <a:pt x="1908773" y="0"/>
                </a:lnTo>
                <a:lnTo>
                  <a:pt x="1908773" y="2360152"/>
                </a:lnTo>
                <a:lnTo>
                  <a:pt x="0" y="2360152"/>
                </a:lnTo>
                <a:lnTo>
                  <a:pt x="0" y="0"/>
                </a:lnTo>
                <a:close/>
              </a:path>
            </a:pathLst>
          </a:custGeom>
          <a:blipFill>
            <a:blip r:embed="rId5"/>
            <a:stretch>
              <a:fillRect/>
            </a:stretch>
          </a:blipFill>
        </p:spPr>
        <p:txBody>
          <a:bodyPr/>
          <a:lstStyle/>
          <a:p>
            <a:endParaRPr lang="es-ES"/>
          </a:p>
        </p:txBody>
      </p:sp>
      <p:grpSp>
        <p:nvGrpSpPr>
          <p:cNvPr id="10" name="Group 10"/>
          <p:cNvGrpSpPr/>
          <p:nvPr/>
        </p:nvGrpSpPr>
        <p:grpSpPr>
          <a:xfrm>
            <a:off x="4647632" y="6608584"/>
            <a:ext cx="2009189" cy="2520142"/>
            <a:chOff x="0" y="0"/>
            <a:chExt cx="2678919" cy="3360189"/>
          </a:xfrm>
        </p:grpSpPr>
        <p:sp>
          <p:nvSpPr>
            <p:cNvPr id="11" name="Freeform 11"/>
            <p:cNvSpPr/>
            <p:nvPr/>
          </p:nvSpPr>
          <p:spPr>
            <a:xfrm>
              <a:off x="0" y="0"/>
              <a:ext cx="1638816" cy="2362119"/>
            </a:xfrm>
            <a:custGeom>
              <a:avLst/>
              <a:gdLst/>
              <a:ahLst/>
              <a:cxnLst/>
              <a:rect l="l" t="t" r="r" b="b"/>
              <a:pathLst>
                <a:path w="1638816" h="2362119">
                  <a:moveTo>
                    <a:pt x="0" y="0"/>
                  </a:moveTo>
                  <a:lnTo>
                    <a:pt x="1638816" y="0"/>
                  </a:lnTo>
                  <a:lnTo>
                    <a:pt x="1638816" y="2362119"/>
                  </a:lnTo>
                  <a:lnTo>
                    <a:pt x="0" y="2362119"/>
                  </a:lnTo>
                  <a:lnTo>
                    <a:pt x="0" y="0"/>
                  </a:lnTo>
                  <a:close/>
                </a:path>
              </a:pathLst>
            </a:custGeom>
            <a:blipFill>
              <a:blip r:embed="rId6"/>
              <a:stretch>
                <a:fillRect l="-28679" r="-127561"/>
              </a:stretch>
            </a:blipFill>
          </p:spPr>
          <p:txBody>
            <a:bodyPr/>
            <a:lstStyle/>
            <a:p>
              <a:endParaRPr lang="es-ES"/>
            </a:p>
          </p:txBody>
        </p:sp>
        <p:sp>
          <p:nvSpPr>
            <p:cNvPr id="12" name="Freeform 12"/>
            <p:cNvSpPr/>
            <p:nvPr/>
          </p:nvSpPr>
          <p:spPr>
            <a:xfrm>
              <a:off x="1035203" y="998070"/>
              <a:ext cx="1643716" cy="2362119"/>
            </a:xfrm>
            <a:custGeom>
              <a:avLst/>
              <a:gdLst/>
              <a:ahLst/>
              <a:cxnLst/>
              <a:rect l="l" t="t" r="r" b="b"/>
              <a:pathLst>
                <a:path w="1643716" h="2362119">
                  <a:moveTo>
                    <a:pt x="0" y="0"/>
                  </a:moveTo>
                  <a:lnTo>
                    <a:pt x="1643716" y="0"/>
                  </a:lnTo>
                  <a:lnTo>
                    <a:pt x="1643716" y="2362119"/>
                  </a:lnTo>
                  <a:lnTo>
                    <a:pt x="0" y="2362119"/>
                  </a:lnTo>
                  <a:lnTo>
                    <a:pt x="0" y="0"/>
                  </a:lnTo>
                  <a:close/>
                </a:path>
              </a:pathLst>
            </a:custGeom>
            <a:blipFill>
              <a:blip r:embed="rId6"/>
              <a:stretch>
                <a:fillRect l="-127997" r="-27479"/>
              </a:stretch>
            </a:blipFill>
          </p:spPr>
          <p:txBody>
            <a:bodyPr/>
            <a:lstStyle/>
            <a:p>
              <a:endParaRPr lang="es-ES"/>
            </a:p>
          </p:txBody>
        </p:sp>
      </p:grpSp>
      <p:sp>
        <p:nvSpPr>
          <p:cNvPr id="13" name="Freeform 13"/>
          <p:cNvSpPr/>
          <p:nvPr/>
        </p:nvSpPr>
        <p:spPr>
          <a:xfrm>
            <a:off x="7991416" y="6867897"/>
            <a:ext cx="2656312" cy="2001515"/>
          </a:xfrm>
          <a:custGeom>
            <a:avLst/>
            <a:gdLst/>
            <a:ahLst/>
            <a:cxnLst/>
            <a:rect l="l" t="t" r="r" b="b"/>
            <a:pathLst>
              <a:path w="2656312" h="2001515">
                <a:moveTo>
                  <a:pt x="0" y="0"/>
                </a:moveTo>
                <a:lnTo>
                  <a:pt x="2656312" y="0"/>
                </a:lnTo>
                <a:lnTo>
                  <a:pt x="2656312" y="2001515"/>
                </a:lnTo>
                <a:lnTo>
                  <a:pt x="0" y="2001515"/>
                </a:lnTo>
                <a:lnTo>
                  <a:pt x="0" y="0"/>
                </a:lnTo>
                <a:close/>
              </a:path>
            </a:pathLst>
          </a:custGeom>
          <a:blipFill>
            <a:blip r:embed="rId7"/>
            <a:stretch>
              <a:fillRect t="-16357" b="-16357"/>
            </a:stretch>
          </a:blipFill>
        </p:spPr>
        <p:txBody>
          <a:bodyPr/>
          <a:lstStyle/>
          <a:p>
            <a:endParaRPr lang="es-E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4" name="TextBox 4"/>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5" name="TextBox 5"/>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6" name="TextBox 6"/>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7" name="TextBox 7"/>
          <p:cNvSpPr txBox="1"/>
          <p:nvPr/>
        </p:nvSpPr>
        <p:spPr>
          <a:xfrm>
            <a:off x="1746150" y="2894648"/>
            <a:ext cx="8443576" cy="14478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30-day</a:t>
            </a:r>
            <a:r>
              <a:rPr lang="en-US" sz="4800" b="1">
                <a:solidFill>
                  <a:srgbClr val="FFFFFF"/>
                </a:solidFill>
                <a:latin typeface="Inter Ultra-Bold"/>
                <a:ea typeface="Inter Ultra-Bold"/>
                <a:cs typeface="Inter Ultra-Bold"/>
                <a:sym typeface="Inter Ultra-Bold"/>
              </a:rPr>
              <a:t> “Sound Confidence” </a:t>
            </a:r>
            <a:r>
              <a:rPr lang="en-US" sz="4800">
                <a:solidFill>
                  <a:srgbClr val="FFFFFF"/>
                </a:solidFill>
                <a:latin typeface="Inter"/>
                <a:ea typeface="Inter"/>
                <a:cs typeface="Inter"/>
                <a:sym typeface="Inter"/>
              </a:rPr>
              <a:t>Program</a:t>
            </a:r>
          </a:p>
        </p:txBody>
      </p:sp>
      <p:sp>
        <p:nvSpPr>
          <p:cNvPr id="8" name="TextBox 8"/>
          <p:cNvSpPr txBox="1"/>
          <p:nvPr/>
        </p:nvSpPr>
        <p:spPr>
          <a:xfrm>
            <a:off x="3630236" y="4492756"/>
            <a:ext cx="4675403"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We believe in the sound. You will too.</a:t>
            </a:r>
          </a:p>
        </p:txBody>
      </p:sp>
      <p:sp>
        <p:nvSpPr>
          <p:cNvPr id="9" name="Freeform 9"/>
          <p:cNvSpPr/>
          <p:nvPr/>
        </p:nvSpPr>
        <p:spPr>
          <a:xfrm>
            <a:off x="12013297" y="3441180"/>
            <a:ext cx="4086402" cy="5803131"/>
          </a:xfrm>
          <a:custGeom>
            <a:avLst/>
            <a:gdLst/>
            <a:ahLst/>
            <a:cxnLst/>
            <a:rect l="l" t="t" r="r" b="b"/>
            <a:pathLst>
              <a:path w="4086402" h="5803131">
                <a:moveTo>
                  <a:pt x="0" y="0"/>
                </a:moveTo>
                <a:lnTo>
                  <a:pt x="4086402" y="0"/>
                </a:lnTo>
                <a:lnTo>
                  <a:pt x="4086402" y="5803131"/>
                </a:lnTo>
                <a:lnTo>
                  <a:pt x="0" y="5803131"/>
                </a:lnTo>
                <a:lnTo>
                  <a:pt x="0" y="0"/>
                </a:lnTo>
                <a:close/>
              </a:path>
            </a:pathLst>
          </a:custGeom>
          <a:blipFill>
            <a:blip r:embed="rId4"/>
            <a:stretch>
              <a:fillRect/>
            </a:stretch>
          </a:blipFill>
        </p:spPr>
        <p:txBody>
          <a:bodyPr/>
          <a:lstStyle/>
          <a:p>
            <a:endParaRPr lang="es-ES"/>
          </a:p>
        </p:txBody>
      </p:sp>
      <p:sp>
        <p:nvSpPr>
          <p:cNvPr id="10" name="TextBox 10"/>
          <p:cNvSpPr txBox="1"/>
          <p:nvPr/>
        </p:nvSpPr>
        <p:spPr>
          <a:xfrm>
            <a:off x="10595947" y="1514475"/>
            <a:ext cx="6921102" cy="1581150"/>
          </a:xfrm>
          <a:prstGeom prst="rect">
            <a:avLst/>
          </a:prstGeom>
        </p:spPr>
        <p:txBody>
          <a:bodyPr lIns="0" tIns="0" rIns="0" bIns="0" rtlCol="0" anchor="t">
            <a:spAutoFit/>
          </a:bodyPr>
          <a:lstStyle/>
          <a:p>
            <a:pPr algn="ctr">
              <a:lnSpc>
                <a:spcPts val="6240"/>
              </a:lnSpc>
              <a:spcBef>
                <a:spcPct val="0"/>
              </a:spcBef>
            </a:pPr>
            <a:r>
              <a:rPr lang="en-US" sz="5200">
                <a:solidFill>
                  <a:srgbClr val="FFFFFF"/>
                </a:solidFill>
                <a:latin typeface="Inter"/>
                <a:ea typeface="Inter"/>
                <a:cs typeface="Inter"/>
                <a:sym typeface="Inter"/>
              </a:rPr>
              <a:t>  Still Pro. </a:t>
            </a:r>
            <a:r>
              <a:rPr lang="en-US" sz="5200" b="1">
                <a:solidFill>
                  <a:srgbClr val="FFFFFF"/>
                </a:solidFill>
                <a:latin typeface="Inter Ultra-Bold"/>
                <a:ea typeface="Inter Ultra-Bold"/>
                <a:cs typeface="Inter Ultra-Bold"/>
                <a:sym typeface="Inter Ultra-Bold"/>
              </a:rPr>
              <a:t>Always On,</a:t>
            </a:r>
          </a:p>
          <a:p>
            <a:pPr algn="ctr">
              <a:lnSpc>
                <a:spcPts val="6240"/>
              </a:lnSpc>
              <a:spcBef>
                <a:spcPct val="0"/>
              </a:spcBef>
            </a:pPr>
            <a:r>
              <a:rPr lang="en-US" sz="5200">
                <a:solidFill>
                  <a:srgbClr val="FFFFFF"/>
                </a:solidFill>
                <a:latin typeface="Inter"/>
                <a:ea typeface="Inter"/>
                <a:cs typeface="Inter"/>
                <a:sym typeface="Inter"/>
              </a:rPr>
              <a:t>by Apple</a:t>
            </a:r>
          </a:p>
        </p:txBody>
      </p:sp>
      <p:sp>
        <p:nvSpPr>
          <p:cNvPr id="11" name="TextBox 11"/>
          <p:cNvSpPr txBox="1"/>
          <p:nvPr/>
        </p:nvSpPr>
        <p:spPr>
          <a:xfrm>
            <a:off x="1892067" y="1805565"/>
            <a:ext cx="8297658" cy="638175"/>
          </a:xfrm>
          <a:prstGeom prst="rect">
            <a:avLst/>
          </a:prstGeom>
        </p:spPr>
        <p:txBody>
          <a:bodyPr lIns="0" tIns="0" rIns="0" bIns="0" rtlCol="0" anchor="t">
            <a:spAutoFit/>
          </a:bodyPr>
          <a:lstStyle/>
          <a:p>
            <a:pPr algn="just">
              <a:lnSpc>
                <a:spcPts val="2520"/>
              </a:lnSpc>
              <a:spcBef>
                <a:spcPct val="0"/>
              </a:spcBef>
            </a:pPr>
            <a:r>
              <a:rPr lang="en-US" sz="2100">
                <a:solidFill>
                  <a:srgbClr val="FFFFFF"/>
                </a:solidFill>
                <a:latin typeface="Inter Light"/>
                <a:ea typeface="Inter Light"/>
                <a:cs typeface="Inter Light"/>
                <a:sym typeface="Inter Light"/>
              </a:rPr>
              <a:t>The sound you love. The </a:t>
            </a:r>
            <a:r>
              <a:rPr lang="en-US" sz="2100" b="1">
                <a:solidFill>
                  <a:srgbClr val="FFFFFF"/>
                </a:solidFill>
                <a:latin typeface="Inter Bold"/>
                <a:ea typeface="Inter Bold"/>
                <a:cs typeface="Inter Bold"/>
                <a:sym typeface="Inter Bold"/>
              </a:rPr>
              <a:t>performance you deserve</a:t>
            </a:r>
            <a:r>
              <a:rPr lang="en-US" sz="2100">
                <a:solidFill>
                  <a:srgbClr val="FFFFFF"/>
                </a:solidFill>
                <a:latin typeface="Inter Light"/>
                <a:ea typeface="Inter Light"/>
                <a:cs typeface="Inter Light"/>
                <a:sym typeface="Inter Light"/>
              </a:rPr>
              <a:t>. </a:t>
            </a:r>
            <a:r>
              <a:rPr lang="en-US" sz="2100" b="1">
                <a:solidFill>
                  <a:srgbClr val="FFFFFF"/>
                </a:solidFill>
                <a:latin typeface="Inter Bold"/>
                <a:ea typeface="Inter Bold"/>
                <a:cs typeface="Inter Bold"/>
                <a:sym typeface="Inter Bold"/>
              </a:rPr>
              <a:t>Wherever, whenever.</a:t>
            </a:r>
          </a:p>
        </p:txBody>
      </p:sp>
      <p:sp>
        <p:nvSpPr>
          <p:cNvPr id="12" name="Freeform 12"/>
          <p:cNvSpPr/>
          <p:nvPr/>
        </p:nvSpPr>
        <p:spPr>
          <a:xfrm>
            <a:off x="2975848" y="6332223"/>
            <a:ext cx="567701" cy="675493"/>
          </a:xfrm>
          <a:custGeom>
            <a:avLst/>
            <a:gdLst/>
            <a:ahLst/>
            <a:cxnLst/>
            <a:rect l="l" t="t" r="r" b="b"/>
            <a:pathLst>
              <a:path w="567701" h="675493">
                <a:moveTo>
                  <a:pt x="0" y="0"/>
                </a:moveTo>
                <a:lnTo>
                  <a:pt x="567701" y="0"/>
                </a:lnTo>
                <a:lnTo>
                  <a:pt x="567701" y="675493"/>
                </a:lnTo>
                <a:lnTo>
                  <a:pt x="0" y="675493"/>
                </a:lnTo>
                <a:lnTo>
                  <a:pt x="0" y="0"/>
                </a:lnTo>
                <a:close/>
              </a:path>
            </a:pathLst>
          </a:custGeom>
          <a:blipFill>
            <a:blip r:embed="rId5"/>
            <a:stretch>
              <a:fillRect/>
            </a:stretch>
          </a:blipFill>
        </p:spPr>
        <p:txBody>
          <a:bodyPr/>
          <a:lstStyle/>
          <a:p>
            <a:endParaRPr lang="es-ES"/>
          </a:p>
        </p:txBody>
      </p:sp>
      <p:sp>
        <p:nvSpPr>
          <p:cNvPr id="13" name="Freeform 13"/>
          <p:cNvSpPr/>
          <p:nvPr/>
        </p:nvSpPr>
        <p:spPr>
          <a:xfrm>
            <a:off x="5663578" y="5335319"/>
            <a:ext cx="754636" cy="796450"/>
          </a:xfrm>
          <a:custGeom>
            <a:avLst/>
            <a:gdLst/>
            <a:ahLst/>
            <a:cxnLst/>
            <a:rect l="l" t="t" r="r" b="b"/>
            <a:pathLst>
              <a:path w="754636" h="796450">
                <a:moveTo>
                  <a:pt x="0" y="0"/>
                </a:moveTo>
                <a:lnTo>
                  <a:pt x="754637" y="0"/>
                </a:lnTo>
                <a:lnTo>
                  <a:pt x="754637" y="796450"/>
                </a:lnTo>
                <a:lnTo>
                  <a:pt x="0" y="7964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4" name="TextBox 14"/>
          <p:cNvSpPr txBox="1"/>
          <p:nvPr/>
        </p:nvSpPr>
        <p:spPr>
          <a:xfrm>
            <a:off x="3799193" y="6368539"/>
            <a:ext cx="5160834" cy="664829"/>
          </a:xfrm>
          <a:prstGeom prst="rect">
            <a:avLst/>
          </a:prstGeom>
        </p:spPr>
        <p:txBody>
          <a:bodyPr lIns="0" tIns="0" rIns="0" bIns="0" rtlCol="0" anchor="t">
            <a:spAutoFit/>
          </a:bodyPr>
          <a:lstStyle/>
          <a:p>
            <a:pPr algn="ctr">
              <a:lnSpc>
                <a:spcPts val="5289"/>
              </a:lnSpc>
              <a:spcBef>
                <a:spcPct val="0"/>
              </a:spcBef>
            </a:pPr>
            <a:r>
              <a:rPr lang="en-US" sz="4408" b="1">
                <a:solidFill>
                  <a:srgbClr val="FFFFFF"/>
                </a:solidFill>
                <a:latin typeface="Inter Semi-Bold"/>
                <a:ea typeface="Inter Semi-Bold"/>
                <a:cs typeface="Inter Semi-Bold"/>
                <a:sym typeface="Inter Semi-Bold"/>
              </a:rPr>
              <a:t>AirPods Assurance</a:t>
            </a:r>
          </a:p>
        </p:txBody>
      </p:sp>
      <p:sp>
        <p:nvSpPr>
          <p:cNvPr id="15" name="TextBox 15"/>
          <p:cNvSpPr txBox="1"/>
          <p:nvPr/>
        </p:nvSpPr>
        <p:spPr>
          <a:xfrm>
            <a:off x="3318072" y="8137381"/>
            <a:ext cx="5365031" cy="247650"/>
          </a:xfrm>
          <a:prstGeom prst="rect">
            <a:avLst/>
          </a:prstGeom>
        </p:spPr>
        <p:txBody>
          <a:bodyPr lIns="0" tIns="0" rIns="0" bIns="0" rtlCol="0" anchor="t">
            <a:spAutoFit/>
          </a:bodyPr>
          <a:lstStyle/>
          <a:p>
            <a:pPr algn="ctr">
              <a:lnSpc>
                <a:spcPts val="1919"/>
              </a:lnSpc>
              <a:spcBef>
                <a:spcPct val="0"/>
              </a:spcBef>
            </a:pPr>
            <a:r>
              <a:rPr lang="en-US" sz="1599" b="1">
                <a:solidFill>
                  <a:srgbClr val="999999"/>
                </a:solidFill>
                <a:latin typeface="Inter Bold"/>
                <a:ea typeface="Inter Bold"/>
                <a:cs typeface="Inter Bold"/>
                <a:sym typeface="Inter Bold"/>
              </a:rPr>
              <a:t>INCLUDED IN-STORE, ONLINE &amp; PROMOTED IN-BOX</a:t>
            </a:r>
          </a:p>
        </p:txBody>
      </p:sp>
      <p:sp>
        <p:nvSpPr>
          <p:cNvPr id="16" name="TextBox 16"/>
          <p:cNvSpPr txBox="1"/>
          <p:nvPr/>
        </p:nvSpPr>
        <p:spPr>
          <a:xfrm>
            <a:off x="3160494" y="7163417"/>
            <a:ext cx="5614887" cy="786765"/>
          </a:xfrm>
          <a:prstGeom prst="rect">
            <a:avLst/>
          </a:prstGeom>
        </p:spPr>
        <p:txBody>
          <a:bodyPr lIns="0" tIns="0" rIns="0" bIns="0" rtlCol="0" anchor="t">
            <a:spAutoFit/>
          </a:bodyPr>
          <a:lstStyle/>
          <a:p>
            <a:pPr algn="ctr">
              <a:lnSpc>
                <a:spcPts val="3150"/>
              </a:lnSpc>
            </a:pPr>
            <a:r>
              <a:rPr lang="en-US" sz="2100">
                <a:solidFill>
                  <a:srgbClr val="FFFFFF"/>
                </a:solidFill>
                <a:latin typeface="Inter Light"/>
                <a:ea typeface="Inter Light"/>
                <a:cs typeface="Inter Light"/>
                <a:sym typeface="Inter Light"/>
              </a:rPr>
              <a:t>Try AirPods Pro 2 for 30 days, if they don’t meet your expectations, return them.</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Freeform 3"/>
          <p:cNvSpPr/>
          <p:nvPr/>
        </p:nvSpPr>
        <p:spPr>
          <a:xfrm>
            <a:off x="2109369" y="4340825"/>
            <a:ext cx="2655710" cy="4752949"/>
          </a:xfrm>
          <a:custGeom>
            <a:avLst/>
            <a:gdLst/>
            <a:ahLst/>
            <a:cxnLst/>
            <a:rect l="l" t="t" r="r" b="b"/>
            <a:pathLst>
              <a:path w="2655710" h="4752949">
                <a:moveTo>
                  <a:pt x="0" y="0"/>
                </a:moveTo>
                <a:lnTo>
                  <a:pt x="2655710" y="0"/>
                </a:lnTo>
                <a:lnTo>
                  <a:pt x="2655710" y="4752949"/>
                </a:lnTo>
                <a:lnTo>
                  <a:pt x="0" y="4752949"/>
                </a:lnTo>
                <a:lnTo>
                  <a:pt x="0" y="0"/>
                </a:lnTo>
                <a:close/>
              </a:path>
            </a:pathLst>
          </a:custGeom>
          <a:blipFill>
            <a:blip r:embed="rId4"/>
            <a:stretch>
              <a:fillRect/>
            </a:stretch>
          </a:blipFill>
        </p:spPr>
        <p:txBody>
          <a:bodyPr/>
          <a:lstStyle/>
          <a:p>
            <a:endParaRPr lang="es-ES"/>
          </a:p>
        </p:txBody>
      </p:sp>
      <p:sp>
        <p:nvSpPr>
          <p:cNvPr id="4" name="Freeform 4"/>
          <p:cNvSpPr/>
          <p:nvPr/>
        </p:nvSpPr>
        <p:spPr>
          <a:xfrm>
            <a:off x="5364929" y="4841997"/>
            <a:ext cx="917332" cy="917332"/>
          </a:xfrm>
          <a:custGeom>
            <a:avLst/>
            <a:gdLst/>
            <a:ahLst/>
            <a:cxnLst/>
            <a:rect l="l" t="t" r="r" b="b"/>
            <a:pathLst>
              <a:path w="917332" h="917332">
                <a:moveTo>
                  <a:pt x="0" y="0"/>
                </a:moveTo>
                <a:lnTo>
                  <a:pt x="917331" y="0"/>
                </a:lnTo>
                <a:lnTo>
                  <a:pt x="917331" y="917331"/>
                </a:lnTo>
                <a:lnTo>
                  <a:pt x="0" y="917331"/>
                </a:lnTo>
                <a:lnTo>
                  <a:pt x="0" y="0"/>
                </a:lnTo>
                <a:close/>
              </a:path>
            </a:pathLst>
          </a:custGeom>
          <a:blipFill>
            <a:blip r:embed="rId5"/>
            <a:stretch>
              <a:fillRect/>
            </a:stretch>
          </a:blipFill>
        </p:spPr>
        <p:txBody>
          <a:bodyPr/>
          <a:lstStyle/>
          <a:p>
            <a:endParaRPr lang="es-ES"/>
          </a:p>
        </p:txBody>
      </p:sp>
      <p:sp>
        <p:nvSpPr>
          <p:cNvPr id="5" name="TextBox 5"/>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6" name="TextBox 6"/>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7" name="TextBox 7"/>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8" name="TextBox 8"/>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9" name="TextBox 9"/>
          <p:cNvSpPr txBox="1"/>
          <p:nvPr/>
        </p:nvSpPr>
        <p:spPr>
          <a:xfrm>
            <a:off x="1746150" y="2894648"/>
            <a:ext cx="8443576"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Pro Tips </a:t>
            </a:r>
            <a:r>
              <a:rPr lang="en-US" sz="4800">
                <a:solidFill>
                  <a:srgbClr val="FFFFFF"/>
                </a:solidFill>
                <a:latin typeface="Inter"/>
                <a:ea typeface="Inter"/>
                <a:cs typeface="Inter"/>
                <a:sym typeface="Inter"/>
              </a:rPr>
              <a:t>for</a:t>
            </a:r>
            <a:r>
              <a:rPr lang="en-US" sz="4800" b="1">
                <a:solidFill>
                  <a:srgbClr val="FFFFFF"/>
                </a:solidFill>
                <a:latin typeface="Inter Ultra-Bold"/>
                <a:ea typeface="Inter Ultra-Bold"/>
                <a:cs typeface="Inter Ultra-Bold"/>
                <a:sym typeface="Inter Ultra-Bold"/>
              </a:rPr>
              <a:t> Pro Sound</a:t>
            </a:r>
          </a:p>
        </p:txBody>
      </p:sp>
      <p:sp>
        <p:nvSpPr>
          <p:cNvPr id="10" name="Freeform 10"/>
          <p:cNvSpPr/>
          <p:nvPr/>
        </p:nvSpPr>
        <p:spPr>
          <a:xfrm>
            <a:off x="5443298" y="6322533"/>
            <a:ext cx="760592" cy="760592"/>
          </a:xfrm>
          <a:custGeom>
            <a:avLst/>
            <a:gdLst/>
            <a:ahLst/>
            <a:cxnLst/>
            <a:rect l="l" t="t" r="r" b="b"/>
            <a:pathLst>
              <a:path w="760592" h="760592">
                <a:moveTo>
                  <a:pt x="0" y="0"/>
                </a:moveTo>
                <a:lnTo>
                  <a:pt x="760593" y="0"/>
                </a:lnTo>
                <a:lnTo>
                  <a:pt x="760593" y="760593"/>
                </a:lnTo>
                <a:lnTo>
                  <a:pt x="0" y="760593"/>
                </a:lnTo>
                <a:lnTo>
                  <a:pt x="0" y="0"/>
                </a:lnTo>
                <a:close/>
              </a:path>
            </a:pathLst>
          </a:custGeom>
          <a:blipFill>
            <a:blip r:embed="rId6"/>
            <a:stretch>
              <a:fillRect/>
            </a:stretch>
          </a:blipFill>
        </p:spPr>
        <p:txBody>
          <a:bodyPr/>
          <a:lstStyle/>
          <a:p>
            <a:endParaRPr lang="es-ES"/>
          </a:p>
        </p:txBody>
      </p:sp>
      <p:sp>
        <p:nvSpPr>
          <p:cNvPr id="11" name="Freeform 11"/>
          <p:cNvSpPr/>
          <p:nvPr/>
        </p:nvSpPr>
        <p:spPr>
          <a:xfrm>
            <a:off x="5226010" y="7645101"/>
            <a:ext cx="1195170" cy="1195170"/>
          </a:xfrm>
          <a:custGeom>
            <a:avLst/>
            <a:gdLst/>
            <a:ahLst/>
            <a:cxnLst/>
            <a:rect l="l" t="t" r="r" b="b"/>
            <a:pathLst>
              <a:path w="1195170" h="1195170">
                <a:moveTo>
                  <a:pt x="0" y="0"/>
                </a:moveTo>
                <a:lnTo>
                  <a:pt x="1195169" y="0"/>
                </a:lnTo>
                <a:lnTo>
                  <a:pt x="1195169" y="1195170"/>
                </a:lnTo>
                <a:lnTo>
                  <a:pt x="0" y="1195170"/>
                </a:lnTo>
                <a:lnTo>
                  <a:pt x="0" y="0"/>
                </a:lnTo>
                <a:close/>
              </a:path>
            </a:pathLst>
          </a:custGeom>
          <a:blipFill>
            <a:blip r:embed="rId7"/>
            <a:stretch>
              <a:fillRect/>
            </a:stretch>
          </a:blipFill>
        </p:spPr>
        <p:txBody>
          <a:bodyPr/>
          <a:lstStyle/>
          <a:p>
            <a:endParaRPr lang="es-ES"/>
          </a:p>
        </p:txBody>
      </p:sp>
      <p:sp>
        <p:nvSpPr>
          <p:cNvPr id="12" name="TextBox 12"/>
          <p:cNvSpPr txBox="1"/>
          <p:nvPr/>
        </p:nvSpPr>
        <p:spPr>
          <a:xfrm>
            <a:off x="6508420" y="4873943"/>
            <a:ext cx="3464004" cy="78676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Short Series: “1-Minute AirPods Fixes”</a:t>
            </a:r>
          </a:p>
        </p:txBody>
      </p:sp>
      <p:sp>
        <p:nvSpPr>
          <p:cNvPr id="13" name="TextBox 13"/>
          <p:cNvSpPr txBox="1"/>
          <p:nvPr/>
        </p:nvSpPr>
        <p:spPr>
          <a:xfrm>
            <a:off x="6508420" y="6090555"/>
            <a:ext cx="3464004" cy="118681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Official posts showing real-life ANC/Transparency mode hacks</a:t>
            </a:r>
          </a:p>
        </p:txBody>
      </p:sp>
      <p:sp>
        <p:nvSpPr>
          <p:cNvPr id="14" name="TextBox 14"/>
          <p:cNvSpPr txBox="1"/>
          <p:nvPr/>
        </p:nvSpPr>
        <p:spPr>
          <a:xfrm>
            <a:off x="6508420" y="7615941"/>
            <a:ext cx="3464004" cy="118681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Stories: Visual step-by-step configuration &amp; battery-saving tips</a:t>
            </a:r>
          </a:p>
        </p:txBody>
      </p:sp>
      <p:sp>
        <p:nvSpPr>
          <p:cNvPr id="15" name="TextBox 15"/>
          <p:cNvSpPr txBox="1"/>
          <p:nvPr/>
        </p:nvSpPr>
        <p:spPr>
          <a:xfrm>
            <a:off x="3783922" y="3731225"/>
            <a:ext cx="4368031"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Get the Best from Your AirPods Pro</a:t>
            </a:r>
          </a:p>
        </p:txBody>
      </p:sp>
      <p:sp>
        <p:nvSpPr>
          <p:cNvPr id="16" name="TextBox 16"/>
          <p:cNvSpPr txBox="1"/>
          <p:nvPr/>
        </p:nvSpPr>
        <p:spPr>
          <a:xfrm>
            <a:off x="1892067" y="1805565"/>
            <a:ext cx="8297658" cy="638175"/>
          </a:xfrm>
          <a:prstGeom prst="rect">
            <a:avLst/>
          </a:prstGeom>
        </p:spPr>
        <p:txBody>
          <a:bodyPr lIns="0" tIns="0" rIns="0" bIns="0" rtlCol="0" anchor="t">
            <a:spAutoFit/>
          </a:bodyPr>
          <a:lstStyle/>
          <a:p>
            <a:pPr algn="just">
              <a:lnSpc>
                <a:spcPts val="2520"/>
              </a:lnSpc>
              <a:spcBef>
                <a:spcPct val="0"/>
              </a:spcBef>
            </a:pPr>
            <a:r>
              <a:rPr lang="en-US" sz="2100">
                <a:solidFill>
                  <a:srgbClr val="FFFFFF"/>
                </a:solidFill>
                <a:latin typeface="Inter Light"/>
                <a:ea typeface="Inter Light"/>
                <a:cs typeface="Inter Light"/>
                <a:sym typeface="Inter Light"/>
              </a:rPr>
              <a:t>The sound you love. The </a:t>
            </a:r>
            <a:r>
              <a:rPr lang="en-US" sz="2100" b="1">
                <a:solidFill>
                  <a:srgbClr val="FFFFFF"/>
                </a:solidFill>
                <a:latin typeface="Inter Bold"/>
                <a:ea typeface="Inter Bold"/>
                <a:cs typeface="Inter Bold"/>
                <a:sym typeface="Inter Bold"/>
              </a:rPr>
              <a:t>performance you deserve</a:t>
            </a:r>
            <a:r>
              <a:rPr lang="en-US" sz="2100">
                <a:solidFill>
                  <a:srgbClr val="FFFFFF"/>
                </a:solidFill>
                <a:latin typeface="Inter Light"/>
                <a:ea typeface="Inter Light"/>
                <a:cs typeface="Inter Light"/>
                <a:sym typeface="Inter Light"/>
              </a:rPr>
              <a:t>. </a:t>
            </a:r>
            <a:r>
              <a:rPr lang="en-US" sz="2100" b="1">
                <a:solidFill>
                  <a:srgbClr val="FFFFFF"/>
                </a:solidFill>
                <a:latin typeface="Inter Bold"/>
                <a:ea typeface="Inter Bold"/>
                <a:cs typeface="Inter Bold"/>
                <a:sym typeface="Inter Bold"/>
              </a:rPr>
              <a:t>Wherever, whenever.</a:t>
            </a:r>
          </a:p>
        </p:txBody>
      </p:sp>
      <p:sp>
        <p:nvSpPr>
          <p:cNvPr id="17" name="Freeform 17"/>
          <p:cNvSpPr/>
          <p:nvPr/>
        </p:nvSpPr>
        <p:spPr>
          <a:xfrm>
            <a:off x="12013297" y="3441180"/>
            <a:ext cx="4086402" cy="5803131"/>
          </a:xfrm>
          <a:custGeom>
            <a:avLst/>
            <a:gdLst/>
            <a:ahLst/>
            <a:cxnLst/>
            <a:rect l="l" t="t" r="r" b="b"/>
            <a:pathLst>
              <a:path w="4086402" h="5803131">
                <a:moveTo>
                  <a:pt x="0" y="0"/>
                </a:moveTo>
                <a:lnTo>
                  <a:pt x="4086402" y="0"/>
                </a:lnTo>
                <a:lnTo>
                  <a:pt x="4086402" y="5803131"/>
                </a:lnTo>
                <a:lnTo>
                  <a:pt x="0" y="5803131"/>
                </a:lnTo>
                <a:lnTo>
                  <a:pt x="0" y="0"/>
                </a:lnTo>
                <a:close/>
              </a:path>
            </a:pathLst>
          </a:custGeom>
          <a:blipFill>
            <a:blip r:embed="rId8"/>
            <a:stretch>
              <a:fillRect/>
            </a:stretch>
          </a:blipFill>
        </p:spPr>
        <p:txBody>
          <a:bodyPr/>
          <a:lstStyle/>
          <a:p>
            <a:endParaRPr lang="es-ES"/>
          </a:p>
        </p:txBody>
      </p:sp>
      <p:sp>
        <p:nvSpPr>
          <p:cNvPr id="18" name="TextBox 18"/>
          <p:cNvSpPr txBox="1"/>
          <p:nvPr/>
        </p:nvSpPr>
        <p:spPr>
          <a:xfrm>
            <a:off x="10595947" y="1514475"/>
            <a:ext cx="6921102" cy="1581150"/>
          </a:xfrm>
          <a:prstGeom prst="rect">
            <a:avLst/>
          </a:prstGeom>
        </p:spPr>
        <p:txBody>
          <a:bodyPr lIns="0" tIns="0" rIns="0" bIns="0" rtlCol="0" anchor="t">
            <a:spAutoFit/>
          </a:bodyPr>
          <a:lstStyle/>
          <a:p>
            <a:pPr algn="ctr">
              <a:lnSpc>
                <a:spcPts val="6240"/>
              </a:lnSpc>
              <a:spcBef>
                <a:spcPct val="0"/>
              </a:spcBef>
            </a:pPr>
            <a:r>
              <a:rPr lang="en-US" sz="5200">
                <a:solidFill>
                  <a:srgbClr val="FFFFFF"/>
                </a:solidFill>
                <a:latin typeface="Inter"/>
                <a:ea typeface="Inter"/>
                <a:cs typeface="Inter"/>
                <a:sym typeface="Inter"/>
              </a:rPr>
              <a:t>  Still Pro. </a:t>
            </a:r>
            <a:r>
              <a:rPr lang="en-US" sz="5200" b="1">
                <a:solidFill>
                  <a:srgbClr val="FFFFFF"/>
                </a:solidFill>
                <a:latin typeface="Inter Ultra-Bold"/>
                <a:ea typeface="Inter Ultra-Bold"/>
                <a:cs typeface="Inter Ultra-Bold"/>
                <a:sym typeface="Inter Ultra-Bold"/>
              </a:rPr>
              <a:t>Always On,</a:t>
            </a:r>
          </a:p>
          <a:p>
            <a:pPr algn="ctr">
              <a:lnSpc>
                <a:spcPts val="6240"/>
              </a:lnSpc>
              <a:spcBef>
                <a:spcPct val="0"/>
              </a:spcBef>
            </a:pPr>
            <a:r>
              <a:rPr lang="en-US" sz="5200">
                <a:solidFill>
                  <a:srgbClr val="FFFFFF"/>
                </a:solidFill>
                <a:latin typeface="Inter"/>
                <a:ea typeface="Inter"/>
                <a:cs typeface="Inter"/>
                <a:sym typeface="Inter"/>
              </a:rPr>
              <a:t>by Apple</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4" name="TextBox 4"/>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5" name="TextBox 5"/>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AIRPODS PRO 2</a:t>
            </a:r>
          </a:p>
        </p:txBody>
      </p:sp>
      <p:sp>
        <p:nvSpPr>
          <p:cNvPr id="6" name="TextBox 6"/>
          <p:cNvSpPr txBox="1"/>
          <p:nvPr/>
        </p:nvSpPr>
        <p:spPr>
          <a:xfrm>
            <a:off x="1892067" y="1805565"/>
            <a:ext cx="8297658" cy="638175"/>
          </a:xfrm>
          <a:prstGeom prst="rect">
            <a:avLst/>
          </a:prstGeom>
        </p:spPr>
        <p:txBody>
          <a:bodyPr lIns="0" tIns="0" rIns="0" bIns="0" rtlCol="0" anchor="t">
            <a:spAutoFit/>
          </a:bodyPr>
          <a:lstStyle/>
          <a:p>
            <a:pPr algn="just">
              <a:lnSpc>
                <a:spcPts val="2520"/>
              </a:lnSpc>
              <a:spcBef>
                <a:spcPct val="0"/>
              </a:spcBef>
            </a:pPr>
            <a:r>
              <a:rPr lang="en-US" sz="2100">
                <a:solidFill>
                  <a:srgbClr val="FFFFFF"/>
                </a:solidFill>
                <a:latin typeface="Inter Light"/>
                <a:ea typeface="Inter Light"/>
                <a:cs typeface="Inter Light"/>
                <a:sym typeface="Inter Light"/>
              </a:rPr>
              <a:t>The sound you love. The </a:t>
            </a:r>
            <a:r>
              <a:rPr lang="en-US" sz="2100" b="1">
                <a:solidFill>
                  <a:srgbClr val="FFFFFF"/>
                </a:solidFill>
                <a:latin typeface="Inter Bold"/>
                <a:ea typeface="Inter Bold"/>
                <a:cs typeface="Inter Bold"/>
                <a:sym typeface="Inter Bold"/>
              </a:rPr>
              <a:t>performance you deserve</a:t>
            </a:r>
            <a:r>
              <a:rPr lang="en-US" sz="2100">
                <a:solidFill>
                  <a:srgbClr val="FFFFFF"/>
                </a:solidFill>
                <a:latin typeface="Inter Light"/>
                <a:ea typeface="Inter Light"/>
                <a:cs typeface="Inter Light"/>
                <a:sym typeface="Inter Light"/>
              </a:rPr>
              <a:t>. </a:t>
            </a:r>
            <a:r>
              <a:rPr lang="en-US" sz="2100" b="1">
                <a:solidFill>
                  <a:srgbClr val="FFFFFF"/>
                </a:solidFill>
                <a:latin typeface="Inter Bold"/>
                <a:ea typeface="Inter Bold"/>
                <a:cs typeface="Inter Bold"/>
                <a:sym typeface="Inter Bold"/>
              </a:rPr>
              <a:t>Wherever, whenever.</a:t>
            </a:r>
          </a:p>
        </p:txBody>
      </p:sp>
      <p:sp>
        <p:nvSpPr>
          <p:cNvPr id="7" name="TextBox 7"/>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1255386" y="2894648"/>
            <a:ext cx="8456943"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KPIs</a:t>
            </a:r>
          </a:p>
        </p:txBody>
      </p:sp>
      <p:grpSp>
        <p:nvGrpSpPr>
          <p:cNvPr id="9" name="Group 9"/>
          <p:cNvGrpSpPr/>
          <p:nvPr/>
        </p:nvGrpSpPr>
        <p:grpSpPr>
          <a:xfrm>
            <a:off x="1285746" y="4061460"/>
            <a:ext cx="8517819" cy="1403622"/>
            <a:chOff x="0" y="0"/>
            <a:chExt cx="2243376" cy="369678"/>
          </a:xfrm>
        </p:grpSpPr>
        <p:sp>
          <p:nvSpPr>
            <p:cNvPr id="10" name="Freeform 10"/>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11" name="TextBox 11"/>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12" name="Freeform 12"/>
          <p:cNvSpPr/>
          <p:nvPr/>
        </p:nvSpPr>
        <p:spPr>
          <a:xfrm rot="-10800000">
            <a:off x="1746676" y="4581474"/>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13" name="Group 13"/>
          <p:cNvGrpSpPr/>
          <p:nvPr/>
        </p:nvGrpSpPr>
        <p:grpSpPr>
          <a:xfrm>
            <a:off x="1285746" y="5662865"/>
            <a:ext cx="8517819" cy="1403622"/>
            <a:chOff x="0" y="0"/>
            <a:chExt cx="2243376" cy="369678"/>
          </a:xfrm>
        </p:grpSpPr>
        <p:sp>
          <p:nvSpPr>
            <p:cNvPr id="14" name="Freeform 14"/>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15" name="TextBox 15"/>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16" name="Freeform 16"/>
          <p:cNvSpPr/>
          <p:nvPr/>
        </p:nvSpPr>
        <p:spPr>
          <a:xfrm rot="-10800000">
            <a:off x="1746676" y="6182879"/>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17" name="Group 17"/>
          <p:cNvGrpSpPr/>
          <p:nvPr/>
        </p:nvGrpSpPr>
        <p:grpSpPr>
          <a:xfrm>
            <a:off x="1285746" y="7266512"/>
            <a:ext cx="8517819" cy="1403622"/>
            <a:chOff x="0" y="0"/>
            <a:chExt cx="2243376" cy="369678"/>
          </a:xfrm>
        </p:grpSpPr>
        <p:sp>
          <p:nvSpPr>
            <p:cNvPr id="18" name="Freeform 18"/>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19" name="TextBox 19"/>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20" name="Freeform 20"/>
          <p:cNvSpPr/>
          <p:nvPr/>
        </p:nvSpPr>
        <p:spPr>
          <a:xfrm rot="-10800000">
            <a:off x="1746676" y="7786526"/>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21" name="TextBox 21"/>
          <p:cNvSpPr txBox="1"/>
          <p:nvPr/>
        </p:nvSpPr>
        <p:spPr>
          <a:xfrm>
            <a:off x="2298548" y="4275591"/>
            <a:ext cx="6882288" cy="899160"/>
          </a:xfrm>
          <a:prstGeom prst="rect">
            <a:avLst/>
          </a:prstGeom>
        </p:spPr>
        <p:txBody>
          <a:bodyPr lIns="0" tIns="0" rIns="0" bIns="0" rtlCol="0" anchor="t">
            <a:spAutoFit/>
          </a:bodyPr>
          <a:lstStyle/>
          <a:p>
            <a:pPr algn="l">
              <a:lnSpc>
                <a:spcPts val="3600"/>
              </a:lnSpc>
            </a:pPr>
            <a:r>
              <a:rPr lang="en-US" sz="2400">
                <a:solidFill>
                  <a:srgbClr val="FFFFFF"/>
                </a:solidFill>
                <a:latin typeface="Inter Light"/>
                <a:ea typeface="Inter Light"/>
                <a:cs typeface="Inter Light"/>
                <a:sym typeface="Inter Light"/>
              </a:rPr>
              <a:t>Return rates </a:t>
            </a:r>
            <a:r>
              <a:rPr lang="en-US" sz="2400" b="1">
                <a:solidFill>
                  <a:srgbClr val="FFFFFF"/>
                </a:solidFill>
                <a:latin typeface="Inter Ultra-Bold"/>
                <a:ea typeface="Inter Ultra-Bold"/>
                <a:cs typeface="Inter Ultra-Bold"/>
                <a:sym typeface="Inter Ultra-Bold"/>
              </a:rPr>
              <a:t>tracked</a:t>
            </a:r>
            <a:r>
              <a:rPr lang="en-US" sz="2400">
                <a:solidFill>
                  <a:srgbClr val="FFFFFF"/>
                </a:solidFill>
                <a:latin typeface="Inter Light"/>
                <a:ea typeface="Inter Light"/>
                <a:cs typeface="Inter Light"/>
                <a:sym typeface="Inter Light"/>
              </a:rPr>
              <a:t> pre- and post-guarantee launch</a:t>
            </a:r>
          </a:p>
        </p:txBody>
      </p:sp>
      <p:sp>
        <p:nvSpPr>
          <p:cNvPr id="22" name="TextBox 22"/>
          <p:cNvSpPr txBox="1"/>
          <p:nvPr/>
        </p:nvSpPr>
        <p:spPr>
          <a:xfrm>
            <a:off x="2298548" y="5876996"/>
            <a:ext cx="6882288" cy="899160"/>
          </a:xfrm>
          <a:prstGeom prst="rect">
            <a:avLst/>
          </a:prstGeom>
        </p:spPr>
        <p:txBody>
          <a:bodyPr lIns="0" tIns="0" rIns="0" bIns="0" rtlCol="0" anchor="t">
            <a:spAutoFit/>
          </a:bodyPr>
          <a:lstStyle/>
          <a:p>
            <a:pPr algn="l">
              <a:lnSpc>
                <a:spcPts val="3600"/>
              </a:lnSpc>
            </a:pPr>
            <a:r>
              <a:rPr lang="en-US" sz="2400" b="1">
                <a:solidFill>
                  <a:srgbClr val="FFFFFF"/>
                </a:solidFill>
                <a:latin typeface="Inter Ultra-Bold"/>
                <a:ea typeface="Inter Ultra-Bold"/>
                <a:cs typeface="Inter Ultra-Bold"/>
                <a:sym typeface="Inter Ultra-Bold"/>
              </a:rPr>
              <a:t>Decrease in troubleshooting</a:t>
            </a:r>
            <a:r>
              <a:rPr lang="en-US" sz="2400">
                <a:solidFill>
                  <a:srgbClr val="FFFFFF"/>
                </a:solidFill>
                <a:latin typeface="Inter Light"/>
                <a:ea typeface="Inter Light"/>
                <a:cs typeface="Inter Light"/>
                <a:sym typeface="Inter Light"/>
              </a:rPr>
              <a:t>-related “AirPods ANC not working”</a:t>
            </a:r>
          </a:p>
        </p:txBody>
      </p:sp>
      <p:sp>
        <p:nvSpPr>
          <p:cNvPr id="23" name="TextBox 23"/>
          <p:cNvSpPr txBox="1"/>
          <p:nvPr/>
        </p:nvSpPr>
        <p:spPr>
          <a:xfrm>
            <a:off x="2298548" y="7480643"/>
            <a:ext cx="6882288" cy="899160"/>
          </a:xfrm>
          <a:prstGeom prst="rect">
            <a:avLst/>
          </a:prstGeom>
        </p:spPr>
        <p:txBody>
          <a:bodyPr lIns="0" tIns="0" rIns="0" bIns="0" rtlCol="0" anchor="t">
            <a:spAutoFit/>
          </a:bodyPr>
          <a:lstStyle/>
          <a:p>
            <a:pPr algn="l">
              <a:lnSpc>
                <a:spcPts val="3600"/>
              </a:lnSpc>
            </a:pPr>
            <a:r>
              <a:rPr lang="en-US" sz="2400">
                <a:solidFill>
                  <a:srgbClr val="FFFFFF"/>
                </a:solidFill>
                <a:latin typeface="Inter Light"/>
                <a:ea typeface="Inter Light"/>
                <a:cs typeface="Inter Light"/>
                <a:sym typeface="Inter Light"/>
              </a:rPr>
              <a:t>Video view-through rate </a:t>
            </a:r>
            <a:r>
              <a:rPr lang="en-US" sz="2400" b="1">
                <a:solidFill>
                  <a:srgbClr val="FFFFFF"/>
                </a:solidFill>
                <a:latin typeface="Inter Ultra-Bold"/>
                <a:ea typeface="Inter Ultra-Bold"/>
                <a:cs typeface="Inter Ultra-Bold"/>
                <a:sym typeface="Inter Ultra-Bold"/>
              </a:rPr>
              <a:t>≥ 70% </a:t>
            </a:r>
            <a:r>
              <a:rPr lang="en-US" sz="2400">
                <a:solidFill>
                  <a:srgbClr val="FFFFFF"/>
                </a:solidFill>
                <a:latin typeface="Inter Light"/>
                <a:ea typeface="Inter Light"/>
                <a:cs typeface="Inter Light"/>
                <a:sym typeface="Inter Light"/>
              </a:rPr>
              <a:t>on “Pro Tips” content</a:t>
            </a:r>
          </a:p>
        </p:txBody>
      </p:sp>
      <p:sp>
        <p:nvSpPr>
          <p:cNvPr id="24" name="Freeform 24"/>
          <p:cNvSpPr/>
          <p:nvPr/>
        </p:nvSpPr>
        <p:spPr>
          <a:xfrm>
            <a:off x="12013297" y="3441180"/>
            <a:ext cx="4086402" cy="5803131"/>
          </a:xfrm>
          <a:custGeom>
            <a:avLst/>
            <a:gdLst/>
            <a:ahLst/>
            <a:cxnLst/>
            <a:rect l="l" t="t" r="r" b="b"/>
            <a:pathLst>
              <a:path w="4086402" h="5803131">
                <a:moveTo>
                  <a:pt x="0" y="0"/>
                </a:moveTo>
                <a:lnTo>
                  <a:pt x="4086402" y="0"/>
                </a:lnTo>
                <a:lnTo>
                  <a:pt x="4086402" y="5803131"/>
                </a:lnTo>
                <a:lnTo>
                  <a:pt x="0" y="5803131"/>
                </a:lnTo>
                <a:lnTo>
                  <a:pt x="0" y="0"/>
                </a:lnTo>
                <a:close/>
              </a:path>
            </a:pathLst>
          </a:custGeom>
          <a:blipFill>
            <a:blip r:embed="rId6"/>
            <a:stretch>
              <a:fillRect/>
            </a:stretch>
          </a:blipFill>
        </p:spPr>
        <p:txBody>
          <a:bodyPr/>
          <a:lstStyle/>
          <a:p>
            <a:endParaRPr lang="es-ES"/>
          </a:p>
        </p:txBody>
      </p:sp>
      <p:sp>
        <p:nvSpPr>
          <p:cNvPr id="25" name="TextBox 25"/>
          <p:cNvSpPr txBox="1"/>
          <p:nvPr/>
        </p:nvSpPr>
        <p:spPr>
          <a:xfrm>
            <a:off x="10595947" y="1514475"/>
            <a:ext cx="6921102" cy="1581150"/>
          </a:xfrm>
          <a:prstGeom prst="rect">
            <a:avLst/>
          </a:prstGeom>
        </p:spPr>
        <p:txBody>
          <a:bodyPr lIns="0" tIns="0" rIns="0" bIns="0" rtlCol="0" anchor="t">
            <a:spAutoFit/>
          </a:bodyPr>
          <a:lstStyle/>
          <a:p>
            <a:pPr algn="ctr">
              <a:lnSpc>
                <a:spcPts val="6240"/>
              </a:lnSpc>
              <a:spcBef>
                <a:spcPct val="0"/>
              </a:spcBef>
            </a:pPr>
            <a:r>
              <a:rPr lang="en-US" sz="5200">
                <a:solidFill>
                  <a:srgbClr val="FFFFFF"/>
                </a:solidFill>
                <a:latin typeface="Inter"/>
                <a:ea typeface="Inter"/>
                <a:cs typeface="Inter"/>
                <a:sym typeface="Inter"/>
              </a:rPr>
              <a:t>  Still Pro. </a:t>
            </a:r>
            <a:r>
              <a:rPr lang="en-US" sz="5200" b="1">
                <a:solidFill>
                  <a:srgbClr val="FFFFFF"/>
                </a:solidFill>
                <a:latin typeface="Inter Ultra-Bold"/>
                <a:ea typeface="Inter Ultra-Bold"/>
                <a:cs typeface="Inter Ultra-Bold"/>
                <a:sym typeface="Inter Ultra-Bold"/>
              </a:rPr>
              <a:t>Always On,</a:t>
            </a:r>
          </a:p>
          <a:p>
            <a:pPr algn="ctr">
              <a:lnSpc>
                <a:spcPts val="6240"/>
              </a:lnSpc>
              <a:spcBef>
                <a:spcPct val="0"/>
              </a:spcBef>
            </a:pPr>
            <a:r>
              <a:rPr lang="en-US" sz="5200">
                <a:solidFill>
                  <a:srgbClr val="FFFFFF"/>
                </a:solidFill>
                <a:latin typeface="Inter"/>
                <a:ea typeface="Inter"/>
                <a:cs typeface="Inter"/>
                <a:sym typeface="Inter"/>
              </a:rPr>
              <a:t>by Apple</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3967327" y="3300160"/>
            <a:ext cx="10353347" cy="6562429"/>
          </a:xfrm>
          <a:prstGeom prst="rect">
            <a:avLst/>
          </a:prstGeom>
        </p:spPr>
      </p:pic>
      <p:sp>
        <p:nvSpPr>
          <p:cNvPr id="3" name="TextBox 3"/>
          <p:cNvSpPr txBox="1"/>
          <p:nvPr/>
        </p:nvSpPr>
        <p:spPr>
          <a:xfrm>
            <a:off x="684067" y="1507671"/>
            <a:ext cx="16919867" cy="14478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Bold"/>
                <a:ea typeface="Inter Bold"/>
                <a:cs typeface="Inter Bold"/>
                <a:sym typeface="Inter Bold"/>
              </a:rPr>
              <a:t>Apple Vision Pro</a:t>
            </a:r>
            <a:r>
              <a:rPr lang="en-US" sz="4800" b="1">
                <a:solidFill>
                  <a:srgbClr val="FFFFFF"/>
                </a:solidFill>
                <a:latin typeface="Inter Medium"/>
                <a:ea typeface="Inter Medium"/>
                <a:cs typeface="Inter Medium"/>
                <a:sym typeface="Inter Medium"/>
              </a:rPr>
              <a:t>: Innovation Breakthrough, Billionaire Toy, or Both?</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477950" y="1880148"/>
            <a:ext cx="13982595" cy="7498167"/>
          </a:xfrm>
          <a:custGeom>
            <a:avLst/>
            <a:gdLst/>
            <a:ahLst/>
            <a:cxnLst/>
            <a:rect l="l" t="t" r="r" b="b"/>
            <a:pathLst>
              <a:path w="13982595" h="7498167">
                <a:moveTo>
                  <a:pt x="0" y="0"/>
                </a:moveTo>
                <a:lnTo>
                  <a:pt x="13982595" y="0"/>
                </a:lnTo>
                <a:lnTo>
                  <a:pt x="13982595" y="7498167"/>
                </a:lnTo>
                <a:lnTo>
                  <a:pt x="0" y="7498167"/>
                </a:lnTo>
                <a:lnTo>
                  <a:pt x="0" y="0"/>
                </a:lnTo>
                <a:close/>
              </a:path>
            </a:pathLst>
          </a:custGeom>
          <a:blipFill>
            <a:blip r:embed="rId3"/>
            <a:stretch>
              <a:fillRect/>
            </a:stretch>
          </a:blipFill>
        </p:spPr>
        <p:txBody>
          <a:bodyPr/>
          <a:lstStyle/>
          <a:p>
            <a:endParaRPr lang="es-ES"/>
          </a:p>
        </p:txBody>
      </p:sp>
      <p:grpSp>
        <p:nvGrpSpPr>
          <p:cNvPr id="3" name="Group 3"/>
          <p:cNvGrpSpPr/>
          <p:nvPr/>
        </p:nvGrpSpPr>
        <p:grpSpPr>
          <a:xfrm>
            <a:off x="3278755" y="3945282"/>
            <a:ext cx="4145789" cy="41457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0D12"/>
            </a:solidFill>
          </p:spPr>
          <p:txBody>
            <a:bodyPr/>
            <a:lstStyle/>
            <a:p>
              <a:endParaRPr lang="es-ES"/>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3278755" y="3336989"/>
            <a:ext cx="4886632" cy="5020753"/>
          </a:xfrm>
          <a:custGeom>
            <a:avLst/>
            <a:gdLst/>
            <a:ahLst/>
            <a:cxnLst/>
            <a:rect l="l" t="t" r="r" b="b"/>
            <a:pathLst>
              <a:path w="4886632" h="5020753">
                <a:moveTo>
                  <a:pt x="0" y="0"/>
                </a:moveTo>
                <a:lnTo>
                  <a:pt x="4886631" y="0"/>
                </a:lnTo>
                <a:lnTo>
                  <a:pt x="4886631" y="5020752"/>
                </a:lnTo>
                <a:lnTo>
                  <a:pt x="0" y="5020752"/>
                </a:lnTo>
                <a:lnTo>
                  <a:pt x="0" y="0"/>
                </a:lnTo>
                <a:close/>
              </a:path>
            </a:pathLst>
          </a:custGeom>
          <a:blipFill>
            <a:blip r:embed="rId4"/>
            <a:stretch>
              <a:fillRect l="-12105" t="-14886" r="-35137" b="-9656"/>
            </a:stretch>
          </a:blipFill>
        </p:spPr>
        <p:txBody>
          <a:bodyPr/>
          <a:lstStyle/>
          <a:p>
            <a:endParaRPr lang="es-ES"/>
          </a:p>
        </p:txBody>
      </p:sp>
      <p:sp>
        <p:nvSpPr>
          <p:cNvPr id="7" name="TextBox 7"/>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8" name="TextBox 8"/>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9" name="TextBox 9"/>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10" name="Freeform 10"/>
          <p:cNvSpPr/>
          <p:nvPr/>
        </p:nvSpPr>
        <p:spPr>
          <a:xfrm>
            <a:off x="1466867" y="2982049"/>
            <a:ext cx="5001358" cy="471778"/>
          </a:xfrm>
          <a:custGeom>
            <a:avLst/>
            <a:gdLst/>
            <a:ahLst/>
            <a:cxnLst/>
            <a:rect l="l" t="t" r="r" b="b"/>
            <a:pathLst>
              <a:path w="5001358" h="471778">
                <a:moveTo>
                  <a:pt x="0" y="0"/>
                </a:moveTo>
                <a:lnTo>
                  <a:pt x="5001359" y="0"/>
                </a:lnTo>
                <a:lnTo>
                  <a:pt x="5001359" y="471778"/>
                </a:lnTo>
                <a:lnTo>
                  <a:pt x="0" y="471778"/>
                </a:lnTo>
                <a:lnTo>
                  <a:pt x="0" y="0"/>
                </a:lnTo>
                <a:close/>
              </a:path>
            </a:pathLst>
          </a:custGeom>
          <a:blipFill>
            <a:blip r:embed="rId4"/>
            <a:stretch>
              <a:fillRect l="-12038" t="-2178" r="-34393" b="-1246882"/>
            </a:stretch>
          </a:blipFill>
        </p:spPr>
        <p:txBody>
          <a:bodyPr/>
          <a:lstStyle/>
          <a:p>
            <a:endParaRPr lang="es-ES"/>
          </a:p>
        </p:txBody>
      </p:sp>
      <p:sp>
        <p:nvSpPr>
          <p:cNvPr id="11" name="Freeform 11"/>
          <p:cNvSpPr/>
          <p:nvPr/>
        </p:nvSpPr>
        <p:spPr>
          <a:xfrm>
            <a:off x="1932847" y="5062162"/>
            <a:ext cx="1180051" cy="1570407"/>
          </a:xfrm>
          <a:custGeom>
            <a:avLst/>
            <a:gdLst/>
            <a:ahLst/>
            <a:cxnLst/>
            <a:rect l="l" t="t" r="r" b="b"/>
            <a:pathLst>
              <a:path w="1180051" h="1570407">
                <a:moveTo>
                  <a:pt x="0" y="0"/>
                </a:moveTo>
                <a:lnTo>
                  <a:pt x="1180051" y="0"/>
                </a:lnTo>
                <a:lnTo>
                  <a:pt x="1180051" y="1570406"/>
                </a:lnTo>
                <a:lnTo>
                  <a:pt x="0" y="1570406"/>
                </a:lnTo>
                <a:lnTo>
                  <a:pt x="0" y="0"/>
                </a:lnTo>
                <a:close/>
              </a:path>
            </a:pathLst>
          </a:custGeom>
          <a:blipFill>
            <a:blip r:embed="rId4"/>
            <a:stretch>
              <a:fillRect l="-428216" t="-129373" b="-115566"/>
            </a:stretch>
          </a:blipFill>
        </p:spPr>
        <p:txBody>
          <a:bodyPr/>
          <a:lstStyle/>
          <a:p>
            <a:endParaRPr lang="es-ES"/>
          </a:p>
        </p:txBody>
      </p:sp>
      <p:sp>
        <p:nvSpPr>
          <p:cNvPr id="12" name="Freeform 1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sp>
        <p:nvSpPr>
          <p:cNvPr id="13" name="TextBox 13"/>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14" name="TextBox 14"/>
          <p:cNvSpPr txBox="1"/>
          <p:nvPr/>
        </p:nvSpPr>
        <p:spPr>
          <a:xfrm>
            <a:off x="9332399" y="1747838"/>
            <a:ext cx="7700215" cy="14478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Great Tech. But… </a:t>
            </a:r>
            <a:r>
              <a:rPr lang="en-US" sz="4800" b="1">
                <a:solidFill>
                  <a:srgbClr val="FFFFFF"/>
                </a:solidFill>
                <a:latin typeface="Inter Ultra-Bold"/>
                <a:ea typeface="Inter Ultra-Bold"/>
                <a:cs typeface="Inter Ultra-Bold"/>
                <a:sym typeface="Inter Ultra-Bold"/>
              </a:rPr>
              <a:t>Will People Use It?</a:t>
            </a:r>
          </a:p>
        </p:txBody>
      </p:sp>
      <p:sp>
        <p:nvSpPr>
          <p:cNvPr id="15" name="TextBox 15"/>
          <p:cNvSpPr txBox="1"/>
          <p:nvPr/>
        </p:nvSpPr>
        <p:spPr>
          <a:xfrm>
            <a:off x="9903718" y="3592857"/>
            <a:ext cx="7355582" cy="4319270"/>
          </a:xfrm>
          <a:prstGeom prst="rect">
            <a:avLst/>
          </a:prstGeom>
        </p:spPr>
        <p:txBody>
          <a:bodyPr lIns="0" tIns="0" rIns="0" bIns="0" rtlCol="0" anchor="t">
            <a:spAutoFit/>
          </a:bodyPr>
          <a:lstStyle/>
          <a:p>
            <a:pPr algn="just">
              <a:lnSpc>
                <a:spcPts val="6999"/>
              </a:lnSpc>
            </a:pPr>
            <a:r>
              <a:rPr lang="en-US" sz="2799">
                <a:solidFill>
                  <a:srgbClr val="FFFFFF"/>
                </a:solidFill>
                <a:latin typeface="Inter Light"/>
                <a:ea typeface="Inter Light"/>
                <a:cs typeface="Inter Light"/>
                <a:sym typeface="Inter Light"/>
              </a:rPr>
              <a:t>Topic 1: </a:t>
            </a:r>
            <a:r>
              <a:rPr lang="en-US" sz="2799" b="1">
                <a:solidFill>
                  <a:srgbClr val="FFFFFF"/>
                </a:solidFill>
                <a:latin typeface="Inter Ultra-Bold"/>
                <a:ea typeface="Inter Ultra-Bold"/>
                <a:cs typeface="Inter Ultra-Bold"/>
                <a:sym typeface="Inter Ultra-Bold"/>
              </a:rPr>
              <a:t>Price Doubts &amp; Everyday Use</a:t>
            </a:r>
          </a:p>
          <a:p>
            <a:pPr algn="just">
              <a:lnSpc>
                <a:spcPts val="6999"/>
              </a:lnSpc>
            </a:pPr>
            <a:r>
              <a:rPr lang="en-US" sz="2799">
                <a:solidFill>
                  <a:srgbClr val="FFFFFF"/>
                </a:solidFill>
                <a:latin typeface="Inter Light"/>
                <a:ea typeface="Inter Light"/>
                <a:cs typeface="Inter Light"/>
                <a:sym typeface="Inter Light"/>
              </a:rPr>
              <a:t>Topic 2:</a:t>
            </a:r>
            <a:r>
              <a:rPr lang="en-US" sz="2799" b="1">
                <a:solidFill>
                  <a:srgbClr val="FFFFFF"/>
                </a:solidFill>
                <a:latin typeface="Inter Ultra-Bold"/>
                <a:ea typeface="Inter Ultra-Bold"/>
                <a:cs typeface="Inter Ultra-Bold"/>
                <a:sym typeface="Inter Ultra-Bold"/>
              </a:rPr>
              <a:t> Video &amp; Hand Tracking</a:t>
            </a:r>
          </a:p>
          <a:p>
            <a:pPr algn="just">
              <a:lnSpc>
                <a:spcPts val="6999"/>
              </a:lnSpc>
            </a:pPr>
            <a:r>
              <a:rPr lang="en-US" sz="2799">
                <a:solidFill>
                  <a:srgbClr val="FFFFFF"/>
                </a:solidFill>
                <a:latin typeface="Inter"/>
                <a:ea typeface="Inter"/>
                <a:cs typeface="Inter"/>
                <a:sym typeface="Inter"/>
              </a:rPr>
              <a:t>Topic 3: </a:t>
            </a:r>
            <a:r>
              <a:rPr lang="en-US" sz="2799" b="1">
                <a:solidFill>
                  <a:srgbClr val="FFFFFF"/>
                </a:solidFill>
                <a:latin typeface="Inter Ultra-Bold"/>
                <a:ea typeface="Inter Ultra-Bold"/>
                <a:cs typeface="Inter Ultra-Bold"/>
                <a:sym typeface="Inter Ultra-Bold"/>
              </a:rPr>
              <a:t>Eye Tracking &amp; Work Potential </a:t>
            </a:r>
          </a:p>
          <a:p>
            <a:pPr algn="just">
              <a:lnSpc>
                <a:spcPts val="6999"/>
              </a:lnSpc>
            </a:pPr>
            <a:r>
              <a:rPr lang="en-US" sz="2799">
                <a:solidFill>
                  <a:srgbClr val="FFFFFF"/>
                </a:solidFill>
                <a:latin typeface="Inter Light"/>
                <a:ea typeface="Inter Light"/>
                <a:cs typeface="Inter Light"/>
                <a:sym typeface="Inter Light"/>
              </a:rPr>
              <a:t>Topic 4: </a:t>
            </a:r>
            <a:r>
              <a:rPr lang="en-US" sz="2799" b="1">
                <a:solidFill>
                  <a:srgbClr val="FFFFFF"/>
                </a:solidFill>
                <a:latin typeface="Inter Ultra-Bold"/>
                <a:ea typeface="Inter Ultra-Bold"/>
                <a:cs typeface="Inter Ultra-Bold"/>
                <a:sym typeface="Inter Ultra-Bold"/>
              </a:rPr>
              <a:t>Productivity Limitations</a:t>
            </a:r>
          </a:p>
          <a:p>
            <a:pPr algn="just">
              <a:lnSpc>
                <a:spcPts val="6999"/>
              </a:lnSpc>
            </a:pPr>
            <a:r>
              <a:rPr lang="en-US" sz="2799">
                <a:solidFill>
                  <a:srgbClr val="FFFFFF"/>
                </a:solidFill>
                <a:latin typeface="Inter Light"/>
                <a:ea typeface="Inter Light"/>
                <a:cs typeface="Inter Light"/>
                <a:sym typeface="Inter Light"/>
              </a:rPr>
              <a:t>Topic 5: </a:t>
            </a:r>
            <a:r>
              <a:rPr lang="en-US" sz="2799" b="1">
                <a:solidFill>
                  <a:srgbClr val="FFFFFF"/>
                </a:solidFill>
                <a:latin typeface="Inter Ultra-Bold"/>
                <a:ea typeface="Inter Ultra-Bold"/>
                <a:cs typeface="Inter Ultra-Bold"/>
                <a:sym typeface="Inter Ultra-Bold"/>
              </a:rPr>
              <a:t>Developer Cost Concerns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707374" y="1043926"/>
            <a:ext cx="8873252" cy="1562966"/>
            <a:chOff x="0" y="0"/>
            <a:chExt cx="11831003" cy="2083955"/>
          </a:xfrm>
        </p:grpSpPr>
        <p:sp>
          <p:nvSpPr>
            <p:cNvPr id="3" name="Freeform 3"/>
            <p:cNvSpPr/>
            <p:nvPr/>
          </p:nvSpPr>
          <p:spPr>
            <a:xfrm>
              <a:off x="0" y="0"/>
              <a:ext cx="11831003" cy="2083955"/>
            </a:xfrm>
            <a:custGeom>
              <a:avLst/>
              <a:gdLst/>
              <a:ahLst/>
              <a:cxnLst/>
              <a:rect l="l" t="t" r="r" b="b"/>
              <a:pathLst>
                <a:path w="11831003" h="2083955">
                  <a:moveTo>
                    <a:pt x="0" y="0"/>
                  </a:moveTo>
                  <a:lnTo>
                    <a:pt x="11831003" y="0"/>
                  </a:lnTo>
                  <a:lnTo>
                    <a:pt x="11831003" y="2083955"/>
                  </a:lnTo>
                  <a:lnTo>
                    <a:pt x="0" y="2083955"/>
                  </a:lnTo>
                  <a:close/>
                </a:path>
              </a:pathLst>
            </a:custGeom>
            <a:solidFill>
              <a:srgbClr val="000000">
                <a:alpha val="0"/>
              </a:srgbClr>
            </a:solidFill>
          </p:spPr>
          <p:txBody>
            <a:bodyPr/>
            <a:lstStyle/>
            <a:p>
              <a:endParaRPr lang="es-ES"/>
            </a:p>
          </p:txBody>
        </p:sp>
        <p:sp>
          <p:nvSpPr>
            <p:cNvPr id="4" name="TextBox 4"/>
            <p:cNvSpPr txBox="1"/>
            <p:nvPr/>
          </p:nvSpPr>
          <p:spPr>
            <a:xfrm>
              <a:off x="0" y="-9525"/>
              <a:ext cx="11831003" cy="2093480"/>
            </a:xfrm>
            <a:prstGeom prst="rect">
              <a:avLst/>
            </a:prstGeom>
          </p:spPr>
          <p:txBody>
            <a:bodyPr lIns="0" tIns="0" rIns="0" bIns="0" rtlCol="0" anchor="t"/>
            <a:lstStyle/>
            <a:p>
              <a:pPr algn="ctr">
                <a:lnSpc>
                  <a:spcPts val="8640"/>
                </a:lnSpc>
              </a:pPr>
              <a:r>
                <a:rPr lang="en-US" sz="7200">
                  <a:solidFill>
                    <a:srgbClr val="FFFFFF"/>
                  </a:solidFill>
                  <a:latin typeface="Inter"/>
                  <a:ea typeface="Inter"/>
                  <a:cs typeface="Inter"/>
                  <a:sym typeface="Inter"/>
                </a:rPr>
                <a:t>Executive </a:t>
              </a:r>
              <a:r>
                <a:rPr lang="en-US" sz="7200" b="1">
                  <a:solidFill>
                    <a:srgbClr val="FFFFFF"/>
                  </a:solidFill>
                  <a:latin typeface="Inter Ultra-Bold"/>
                  <a:ea typeface="Inter Ultra-Bold"/>
                  <a:cs typeface="Inter Ultra-Bold"/>
                  <a:sym typeface="Inter Ultra-Bold"/>
                </a:rPr>
                <a:t>Summary</a:t>
              </a:r>
            </a:p>
          </p:txBody>
        </p:sp>
      </p:grpSp>
      <p:sp>
        <p:nvSpPr>
          <p:cNvPr id="5" name="TextBox 5"/>
          <p:cNvSpPr txBox="1"/>
          <p:nvPr/>
        </p:nvSpPr>
        <p:spPr>
          <a:xfrm>
            <a:off x="4233342" y="2444430"/>
            <a:ext cx="9821317"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a:ea typeface="Inter"/>
                <a:cs typeface="Inter"/>
                <a:sym typeface="Inter"/>
              </a:rPr>
              <a:t>Apple’s products shape culture — but perception doesn’t always match intent.</a:t>
            </a:r>
          </a:p>
        </p:txBody>
      </p:sp>
      <p:sp>
        <p:nvSpPr>
          <p:cNvPr id="6" name="Freeform 6"/>
          <p:cNvSpPr/>
          <p:nvPr/>
        </p:nvSpPr>
        <p:spPr>
          <a:xfrm>
            <a:off x="1809290" y="2080929"/>
            <a:ext cx="2898084" cy="6394443"/>
          </a:xfrm>
          <a:custGeom>
            <a:avLst/>
            <a:gdLst/>
            <a:ahLst/>
            <a:cxnLst/>
            <a:rect l="l" t="t" r="r" b="b"/>
            <a:pathLst>
              <a:path w="2898084" h="6394443">
                <a:moveTo>
                  <a:pt x="0" y="0"/>
                </a:moveTo>
                <a:lnTo>
                  <a:pt x="2898084" y="0"/>
                </a:lnTo>
                <a:lnTo>
                  <a:pt x="2898084" y="6394443"/>
                </a:lnTo>
                <a:lnTo>
                  <a:pt x="0" y="6394443"/>
                </a:lnTo>
                <a:lnTo>
                  <a:pt x="0" y="0"/>
                </a:lnTo>
                <a:close/>
              </a:path>
            </a:pathLst>
          </a:custGeom>
          <a:blipFill>
            <a:blip r:embed="rId2"/>
            <a:stretch>
              <a:fillRect l="-146901" r="-150686" b="-1359"/>
            </a:stretch>
          </a:blipFill>
        </p:spPr>
        <p:txBody>
          <a:bodyPr/>
          <a:lstStyle/>
          <a:p>
            <a:endParaRPr lang="es-ES"/>
          </a:p>
        </p:txBody>
      </p:sp>
      <p:sp>
        <p:nvSpPr>
          <p:cNvPr id="7" name="Freeform 7"/>
          <p:cNvSpPr/>
          <p:nvPr/>
        </p:nvSpPr>
        <p:spPr>
          <a:xfrm>
            <a:off x="7495097" y="3628587"/>
            <a:ext cx="3299126" cy="3299126"/>
          </a:xfrm>
          <a:custGeom>
            <a:avLst/>
            <a:gdLst/>
            <a:ahLst/>
            <a:cxnLst/>
            <a:rect l="l" t="t" r="r" b="b"/>
            <a:pathLst>
              <a:path w="3299126" h="3299126">
                <a:moveTo>
                  <a:pt x="0" y="0"/>
                </a:moveTo>
                <a:lnTo>
                  <a:pt x="3299125" y="0"/>
                </a:lnTo>
                <a:lnTo>
                  <a:pt x="3299125" y="3299126"/>
                </a:lnTo>
                <a:lnTo>
                  <a:pt x="0" y="3299126"/>
                </a:lnTo>
                <a:lnTo>
                  <a:pt x="0" y="0"/>
                </a:lnTo>
                <a:close/>
              </a:path>
            </a:pathLst>
          </a:custGeom>
          <a:blipFill>
            <a:blip r:embed="rId3"/>
            <a:stretch>
              <a:fillRect/>
            </a:stretch>
          </a:blipFill>
        </p:spPr>
        <p:txBody>
          <a:bodyPr/>
          <a:lstStyle/>
          <a:p>
            <a:endParaRPr lang="es-ES"/>
          </a:p>
        </p:txBody>
      </p:sp>
      <p:sp>
        <p:nvSpPr>
          <p:cNvPr id="8" name="Freeform 8"/>
          <p:cNvSpPr/>
          <p:nvPr/>
        </p:nvSpPr>
        <p:spPr>
          <a:xfrm>
            <a:off x="12698536" y="4274146"/>
            <a:ext cx="4912450" cy="2008009"/>
          </a:xfrm>
          <a:custGeom>
            <a:avLst/>
            <a:gdLst/>
            <a:ahLst/>
            <a:cxnLst/>
            <a:rect l="l" t="t" r="r" b="b"/>
            <a:pathLst>
              <a:path w="4912450" h="2008009">
                <a:moveTo>
                  <a:pt x="0" y="0"/>
                </a:moveTo>
                <a:lnTo>
                  <a:pt x="4912451" y="0"/>
                </a:lnTo>
                <a:lnTo>
                  <a:pt x="4912451" y="2008009"/>
                </a:lnTo>
                <a:lnTo>
                  <a:pt x="0" y="2008009"/>
                </a:lnTo>
                <a:lnTo>
                  <a:pt x="0" y="0"/>
                </a:lnTo>
                <a:close/>
              </a:path>
            </a:pathLst>
          </a:custGeom>
          <a:blipFill>
            <a:blip r:embed="rId4"/>
            <a:stretch>
              <a:fillRect/>
            </a:stretch>
          </a:blipFill>
        </p:spPr>
        <p:txBody>
          <a:bodyPr/>
          <a:lstStyle/>
          <a:p>
            <a:endParaRPr lang="es-ES"/>
          </a:p>
        </p:txBody>
      </p:sp>
      <p:sp>
        <p:nvSpPr>
          <p:cNvPr id="9" name="TextBox 9"/>
          <p:cNvSpPr txBox="1"/>
          <p:nvPr/>
        </p:nvSpPr>
        <p:spPr>
          <a:xfrm>
            <a:off x="1294215" y="7980072"/>
            <a:ext cx="15700888" cy="981075"/>
          </a:xfrm>
          <a:prstGeom prst="rect">
            <a:avLst/>
          </a:prstGeom>
        </p:spPr>
        <p:txBody>
          <a:bodyPr lIns="0" tIns="0" rIns="0" bIns="0" rtlCol="0" anchor="t">
            <a:spAutoFit/>
          </a:bodyPr>
          <a:lstStyle/>
          <a:p>
            <a:pPr algn="ctr">
              <a:lnSpc>
                <a:spcPts val="3840"/>
              </a:lnSpc>
              <a:spcBef>
                <a:spcPct val="0"/>
              </a:spcBef>
            </a:pPr>
            <a:r>
              <a:rPr lang="en-US" sz="3200" b="1">
                <a:solidFill>
                  <a:srgbClr val="FFFFFF"/>
                </a:solidFill>
                <a:latin typeface="Inter Medium"/>
                <a:ea typeface="Inter Medium"/>
                <a:cs typeface="Inter Medium"/>
                <a:sym typeface="Inter Medium"/>
              </a:rPr>
              <a:t>How are users really perceiving these products, and how can marketing reshape that narrative?</a:t>
            </a:r>
          </a:p>
        </p:txBody>
      </p:sp>
      <p:sp>
        <p:nvSpPr>
          <p:cNvPr id="10" name="TextBox 10"/>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11" name="Freeform 11"/>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Freeform 3"/>
          <p:cNvSpPr/>
          <p:nvPr/>
        </p:nvSpPr>
        <p:spPr>
          <a:xfrm>
            <a:off x="4058272" y="2525091"/>
            <a:ext cx="12974342" cy="6665568"/>
          </a:xfrm>
          <a:custGeom>
            <a:avLst/>
            <a:gdLst/>
            <a:ahLst/>
            <a:cxnLst/>
            <a:rect l="l" t="t" r="r" b="b"/>
            <a:pathLst>
              <a:path w="12974342" h="6665568">
                <a:moveTo>
                  <a:pt x="0" y="0"/>
                </a:moveTo>
                <a:lnTo>
                  <a:pt x="12974342" y="0"/>
                </a:lnTo>
                <a:lnTo>
                  <a:pt x="12974342" y="6665568"/>
                </a:lnTo>
                <a:lnTo>
                  <a:pt x="0" y="6665568"/>
                </a:lnTo>
                <a:lnTo>
                  <a:pt x="0" y="0"/>
                </a:lnTo>
                <a:close/>
              </a:path>
            </a:pathLst>
          </a:custGeom>
          <a:blipFill>
            <a:blip r:embed="rId4"/>
            <a:stretch>
              <a:fillRect/>
            </a:stretch>
          </a:blipFill>
        </p:spPr>
        <p:txBody>
          <a:bodyPr/>
          <a:lstStyle/>
          <a:p>
            <a:endParaRPr lang="es-ES"/>
          </a:p>
        </p:txBody>
      </p:sp>
      <p:sp>
        <p:nvSpPr>
          <p:cNvPr id="4" name="Freeform 4"/>
          <p:cNvSpPr/>
          <p:nvPr/>
        </p:nvSpPr>
        <p:spPr>
          <a:xfrm rot="5400000">
            <a:off x="-4478759" y="2591038"/>
            <a:ext cx="10287000" cy="5104924"/>
          </a:xfrm>
          <a:custGeom>
            <a:avLst/>
            <a:gdLst/>
            <a:ahLst/>
            <a:cxnLst/>
            <a:rect l="l" t="t" r="r" b="b"/>
            <a:pathLst>
              <a:path w="10287000" h="5104924">
                <a:moveTo>
                  <a:pt x="0" y="0"/>
                </a:moveTo>
                <a:lnTo>
                  <a:pt x="10287000" y="0"/>
                </a:lnTo>
                <a:lnTo>
                  <a:pt x="10287000" y="5104924"/>
                </a:lnTo>
                <a:lnTo>
                  <a:pt x="0" y="5104924"/>
                </a:lnTo>
                <a:lnTo>
                  <a:pt x="0" y="0"/>
                </a:lnTo>
                <a:close/>
              </a:path>
            </a:pathLst>
          </a:custGeom>
          <a:blipFill>
            <a:blip r:embed="rId5"/>
            <a:stretch>
              <a:fillRect/>
            </a:stretch>
          </a:blipFill>
        </p:spPr>
        <p:txBody>
          <a:bodyPr/>
          <a:lstStyle/>
          <a:p>
            <a:endParaRPr lang="es-ES"/>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8" name="TextBox 8"/>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9" name="TextBox 9"/>
          <p:cNvSpPr txBox="1"/>
          <p:nvPr/>
        </p:nvSpPr>
        <p:spPr>
          <a:xfrm>
            <a:off x="5470226" y="1747838"/>
            <a:ext cx="10150434"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The </a:t>
            </a:r>
            <a:r>
              <a:rPr lang="en-US" sz="4800" b="1">
                <a:solidFill>
                  <a:srgbClr val="FFFFFF"/>
                </a:solidFill>
                <a:latin typeface="Inter Ultra-Bold"/>
                <a:ea typeface="Inter Ultra-Bold"/>
                <a:cs typeface="Inter Ultra-Bold"/>
                <a:sym typeface="Inter Ultra-Bold"/>
              </a:rPr>
              <a:t>Sentiment</a:t>
            </a:r>
            <a:r>
              <a:rPr lang="en-US" sz="4800">
                <a:solidFill>
                  <a:srgbClr val="FFFFFF"/>
                </a:solidFill>
                <a:latin typeface="Inter"/>
                <a:ea typeface="Inter"/>
                <a:cs typeface="Inter"/>
                <a:sym typeface="Inter"/>
              </a:rPr>
              <a:t> Behind the </a:t>
            </a:r>
            <a:r>
              <a:rPr lang="en-US" sz="4800" b="1">
                <a:solidFill>
                  <a:srgbClr val="FFFFFF"/>
                </a:solidFill>
                <a:latin typeface="Inter Ultra-Bold"/>
                <a:ea typeface="Inter Ultra-Bold"/>
                <a:cs typeface="Inter Ultra-Bold"/>
                <a:sym typeface="Inter Ultra-Bold"/>
              </a:rPr>
              <a:t>Noise</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Freeform 3"/>
          <p:cNvSpPr/>
          <p:nvPr/>
        </p:nvSpPr>
        <p:spPr>
          <a:xfrm>
            <a:off x="3386615" y="2653211"/>
            <a:ext cx="11514772" cy="5215443"/>
          </a:xfrm>
          <a:custGeom>
            <a:avLst/>
            <a:gdLst/>
            <a:ahLst/>
            <a:cxnLst/>
            <a:rect l="l" t="t" r="r" b="b"/>
            <a:pathLst>
              <a:path w="11514772" h="5215443">
                <a:moveTo>
                  <a:pt x="0" y="0"/>
                </a:moveTo>
                <a:lnTo>
                  <a:pt x="11514773" y="0"/>
                </a:lnTo>
                <a:lnTo>
                  <a:pt x="11514773" y="5215444"/>
                </a:lnTo>
                <a:lnTo>
                  <a:pt x="0" y="5215444"/>
                </a:lnTo>
                <a:lnTo>
                  <a:pt x="0" y="0"/>
                </a:lnTo>
                <a:close/>
              </a:path>
            </a:pathLst>
          </a:custGeom>
          <a:blipFill>
            <a:blip r:embed="rId4"/>
            <a:stretch>
              <a:fillRect b="-9011"/>
            </a:stretch>
          </a:blipFill>
        </p:spPr>
        <p:txBody>
          <a:bodyPr/>
          <a:lstStyle/>
          <a:p>
            <a:endParaRPr lang="es-ES"/>
          </a:p>
        </p:txBody>
      </p:sp>
      <p:sp>
        <p:nvSpPr>
          <p:cNvPr id="4" name="Freeform 4"/>
          <p:cNvSpPr/>
          <p:nvPr/>
        </p:nvSpPr>
        <p:spPr>
          <a:xfrm>
            <a:off x="11704834" y="7033925"/>
            <a:ext cx="2818060" cy="1669459"/>
          </a:xfrm>
          <a:custGeom>
            <a:avLst/>
            <a:gdLst/>
            <a:ahLst/>
            <a:cxnLst/>
            <a:rect l="l" t="t" r="r" b="b"/>
            <a:pathLst>
              <a:path w="2818060" h="1669459">
                <a:moveTo>
                  <a:pt x="0" y="0"/>
                </a:moveTo>
                <a:lnTo>
                  <a:pt x="2818060" y="0"/>
                </a:lnTo>
                <a:lnTo>
                  <a:pt x="2818060" y="1669459"/>
                </a:lnTo>
                <a:lnTo>
                  <a:pt x="0" y="1669459"/>
                </a:lnTo>
                <a:lnTo>
                  <a:pt x="0" y="0"/>
                </a:lnTo>
                <a:close/>
              </a:path>
            </a:pathLst>
          </a:custGeom>
          <a:blipFill>
            <a:blip r:embed="rId5"/>
            <a:stretch>
              <a:fillRect t="-37024" b="-31776"/>
            </a:stretch>
          </a:blipFill>
        </p:spPr>
        <p:txBody>
          <a:bodyPr/>
          <a:lstStyle/>
          <a:p>
            <a:endParaRPr lang="es-ES"/>
          </a:p>
        </p:txBody>
      </p:sp>
      <p:sp>
        <p:nvSpPr>
          <p:cNvPr id="5" name="Freeform 5"/>
          <p:cNvSpPr/>
          <p:nvPr/>
        </p:nvSpPr>
        <p:spPr>
          <a:xfrm>
            <a:off x="4064458" y="7229810"/>
            <a:ext cx="3084153" cy="1445449"/>
          </a:xfrm>
          <a:custGeom>
            <a:avLst/>
            <a:gdLst/>
            <a:ahLst/>
            <a:cxnLst/>
            <a:rect l="l" t="t" r="r" b="b"/>
            <a:pathLst>
              <a:path w="3084153" h="1445449">
                <a:moveTo>
                  <a:pt x="0" y="0"/>
                </a:moveTo>
                <a:lnTo>
                  <a:pt x="3084153" y="0"/>
                </a:lnTo>
                <a:lnTo>
                  <a:pt x="3084153" y="1445449"/>
                </a:lnTo>
                <a:lnTo>
                  <a:pt x="0" y="1445449"/>
                </a:lnTo>
                <a:lnTo>
                  <a:pt x="0" y="0"/>
                </a:lnTo>
                <a:close/>
              </a:path>
            </a:pathLst>
          </a:custGeom>
          <a:blipFill>
            <a:blip r:embed="rId6"/>
            <a:stretch>
              <a:fillRect l="-10588" t="-81412" r="-12944" b="-82169"/>
            </a:stretch>
          </a:blipFill>
        </p:spPr>
        <p:txBody>
          <a:bodyPr/>
          <a:lstStyle/>
          <a:p>
            <a:endParaRPr lang="es-ES"/>
          </a:p>
        </p:txBody>
      </p:sp>
      <p:sp>
        <p:nvSpPr>
          <p:cNvPr id="6" name="TextBox 6"/>
          <p:cNvSpPr txBox="1"/>
          <p:nvPr/>
        </p:nvSpPr>
        <p:spPr>
          <a:xfrm>
            <a:off x="5456858" y="1747838"/>
            <a:ext cx="7939728"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Competitor </a:t>
            </a:r>
            <a:r>
              <a:rPr lang="en-US" sz="4800" b="1">
                <a:solidFill>
                  <a:srgbClr val="FFFFFF"/>
                </a:solidFill>
                <a:latin typeface="Inter Ultra-Bold"/>
                <a:ea typeface="Inter Ultra-Bold"/>
                <a:cs typeface="Inter Ultra-Bold"/>
                <a:sym typeface="Inter Ultra-Bold"/>
              </a:rPr>
              <a:t>Comparison</a:t>
            </a:r>
          </a:p>
        </p:txBody>
      </p:sp>
      <p:sp>
        <p:nvSpPr>
          <p:cNvPr id="7" name="TextBox 7"/>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9" name="TextBox 9"/>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10" name="TextBox 10"/>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11" name="Freeform 11"/>
          <p:cNvSpPr/>
          <p:nvPr/>
        </p:nvSpPr>
        <p:spPr>
          <a:xfrm>
            <a:off x="8006405" y="6912830"/>
            <a:ext cx="2840634" cy="1911650"/>
          </a:xfrm>
          <a:custGeom>
            <a:avLst/>
            <a:gdLst/>
            <a:ahLst/>
            <a:cxnLst/>
            <a:rect l="l" t="t" r="r" b="b"/>
            <a:pathLst>
              <a:path w="2840634" h="1911650">
                <a:moveTo>
                  <a:pt x="0" y="0"/>
                </a:moveTo>
                <a:lnTo>
                  <a:pt x="2840634" y="0"/>
                </a:lnTo>
                <a:lnTo>
                  <a:pt x="2840634" y="1911650"/>
                </a:lnTo>
                <a:lnTo>
                  <a:pt x="0" y="1911650"/>
                </a:lnTo>
                <a:lnTo>
                  <a:pt x="0" y="0"/>
                </a:lnTo>
                <a:close/>
              </a:path>
            </a:pathLst>
          </a:custGeom>
          <a:blipFill>
            <a:blip r:embed="rId7"/>
            <a:stretch>
              <a:fillRect l="-8257" t="-7975" r="-11559" b="-7975"/>
            </a:stretch>
          </a:blipFill>
        </p:spPr>
        <p:txBody>
          <a:bodyPr/>
          <a:lstStyle/>
          <a:p>
            <a:endParaRPr lang="es-ES"/>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5456858" y="1747838"/>
            <a:ext cx="7939728"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Competitor </a:t>
            </a:r>
            <a:r>
              <a:rPr lang="en-US" sz="4800" b="1">
                <a:solidFill>
                  <a:srgbClr val="FFFFFF"/>
                </a:solidFill>
                <a:latin typeface="Inter Ultra-Bold"/>
                <a:ea typeface="Inter Ultra-Bold"/>
                <a:cs typeface="Inter Ultra-Bold"/>
                <a:sym typeface="Inter Ultra-Bold"/>
              </a:rPr>
              <a:t>Comparison</a:t>
            </a:r>
          </a:p>
        </p:txBody>
      </p:sp>
      <p:sp>
        <p:nvSpPr>
          <p:cNvPr id="4" name="TextBox 4"/>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8" name="Freeform 8"/>
          <p:cNvSpPr/>
          <p:nvPr/>
        </p:nvSpPr>
        <p:spPr>
          <a:xfrm>
            <a:off x="3386614" y="2653211"/>
            <a:ext cx="11514773" cy="5249726"/>
          </a:xfrm>
          <a:custGeom>
            <a:avLst/>
            <a:gdLst/>
            <a:ahLst/>
            <a:cxnLst/>
            <a:rect l="l" t="t" r="r" b="b"/>
            <a:pathLst>
              <a:path w="11514773" h="5249726">
                <a:moveTo>
                  <a:pt x="0" y="0"/>
                </a:moveTo>
                <a:lnTo>
                  <a:pt x="11514772" y="0"/>
                </a:lnTo>
                <a:lnTo>
                  <a:pt x="11514772" y="5249727"/>
                </a:lnTo>
                <a:lnTo>
                  <a:pt x="0" y="5249727"/>
                </a:lnTo>
                <a:lnTo>
                  <a:pt x="0" y="0"/>
                </a:lnTo>
                <a:close/>
              </a:path>
            </a:pathLst>
          </a:custGeom>
          <a:blipFill>
            <a:blip r:embed="rId4"/>
            <a:stretch>
              <a:fillRect b="-8299"/>
            </a:stretch>
          </a:blipFill>
        </p:spPr>
        <p:txBody>
          <a:bodyPr/>
          <a:lstStyle/>
          <a:p>
            <a:endParaRPr lang="es-ES"/>
          </a:p>
        </p:txBody>
      </p:sp>
      <p:sp>
        <p:nvSpPr>
          <p:cNvPr id="9" name="Freeform 9"/>
          <p:cNvSpPr/>
          <p:nvPr/>
        </p:nvSpPr>
        <p:spPr>
          <a:xfrm>
            <a:off x="11704834" y="7033925"/>
            <a:ext cx="2818060" cy="1669459"/>
          </a:xfrm>
          <a:custGeom>
            <a:avLst/>
            <a:gdLst/>
            <a:ahLst/>
            <a:cxnLst/>
            <a:rect l="l" t="t" r="r" b="b"/>
            <a:pathLst>
              <a:path w="2818060" h="1669459">
                <a:moveTo>
                  <a:pt x="0" y="0"/>
                </a:moveTo>
                <a:lnTo>
                  <a:pt x="2818060" y="0"/>
                </a:lnTo>
                <a:lnTo>
                  <a:pt x="2818060" y="1669459"/>
                </a:lnTo>
                <a:lnTo>
                  <a:pt x="0" y="1669459"/>
                </a:lnTo>
                <a:lnTo>
                  <a:pt x="0" y="0"/>
                </a:lnTo>
                <a:close/>
              </a:path>
            </a:pathLst>
          </a:custGeom>
          <a:blipFill>
            <a:blip r:embed="rId5"/>
            <a:stretch>
              <a:fillRect t="-37024" b="-31776"/>
            </a:stretch>
          </a:blipFill>
        </p:spPr>
        <p:txBody>
          <a:bodyPr/>
          <a:lstStyle/>
          <a:p>
            <a:endParaRPr lang="es-ES"/>
          </a:p>
        </p:txBody>
      </p:sp>
      <p:sp>
        <p:nvSpPr>
          <p:cNvPr id="10" name="Freeform 10"/>
          <p:cNvSpPr/>
          <p:nvPr/>
        </p:nvSpPr>
        <p:spPr>
          <a:xfrm>
            <a:off x="4064458" y="7229810"/>
            <a:ext cx="3084153" cy="1445449"/>
          </a:xfrm>
          <a:custGeom>
            <a:avLst/>
            <a:gdLst/>
            <a:ahLst/>
            <a:cxnLst/>
            <a:rect l="l" t="t" r="r" b="b"/>
            <a:pathLst>
              <a:path w="3084153" h="1445449">
                <a:moveTo>
                  <a:pt x="0" y="0"/>
                </a:moveTo>
                <a:lnTo>
                  <a:pt x="3084153" y="0"/>
                </a:lnTo>
                <a:lnTo>
                  <a:pt x="3084153" y="1445449"/>
                </a:lnTo>
                <a:lnTo>
                  <a:pt x="0" y="1445449"/>
                </a:lnTo>
                <a:lnTo>
                  <a:pt x="0" y="0"/>
                </a:lnTo>
                <a:close/>
              </a:path>
            </a:pathLst>
          </a:custGeom>
          <a:blipFill>
            <a:blip r:embed="rId6"/>
            <a:stretch>
              <a:fillRect l="-10588" t="-81412" r="-12944" b="-82169"/>
            </a:stretch>
          </a:blipFill>
        </p:spPr>
        <p:txBody>
          <a:bodyPr/>
          <a:lstStyle/>
          <a:p>
            <a:endParaRPr lang="es-ES"/>
          </a:p>
        </p:txBody>
      </p:sp>
      <p:sp>
        <p:nvSpPr>
          <p:cNvPr id="11" name="Freeform 11"/>
          <p:cNvSpPr/>
          <p:nvPr/>
        </p:nvSpPr>
        <p:spPr>
          <a:xfrm>
            <a:off x="8006405" y="6912830"/>
            <a:ext cx="2840634" cy="1911650"/>
          </a:xfrm>
          <a:custGeom>
            <a:avLst/>
            <a:gdLst/>
            <a:ahLst/>
            <a:cxnLst/>
            <a:rect l="l" t="t" r="r" b="b"/>
            <a:pathLst>
              <a:path w="2840634" h="1911650">
                <a:moveTo>
                  <a:pt x="0" y="0"/>
                </a:moveTo>
                <a:lnTo>
                  <a:pt x="2840634" y="0"/>
                </a:lnTo>
                <a:lnTo>
                  <a:pt x="2840634" y="1911650"/>
                </a:lnTo>
                <a:lnTo>
                  <a:pt x="0" y="1911650"/>
                </a:lnTo>
                <a:lnTo>
                  <a:pt x="0" y="0"/>
                </a:lnTo>
                <a:close/>
              </a:path>
            </a:pathLst>
          </a:custGeom>
          <a:blipFill>
            <a:blip r:embed="rId7"/>
            <a:stretch>
              <a:fillRect l="-8257" t="-7975" r="-11559" b="-7975"/>
            </a:stretch>
          </a:blipFill>
        </p:spPr>
        <p:txBody>
          <a:bodyPr/>
          <a:lstStyle/>
          <a:p>
            <a:endParaRPr lang="es-E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14:trim st="1080" end="2323.334"/>
                </p14:media>
              </p:ext>
            </p:extLst>
          </p:nvPr>
        </p:nvPicPr>
        <p:blipFill>
          <a:blip r:embed="rId6"/>
          <a:srcRect/>
          <a:stretch>
            <a:fillRect/>
          </a:stretch>
        </p:blipFill>
        <p:spPr>
          <a:xfrm>
            <a:off x="413181" y="3695411"/>
            <a:ext cx="9271773" cy="4622552"/>
          </a:xfrm>
          <a:prstGeom prst="rect">
            <a:avLst/>
          </a:prstGeom>
        </p:spPr>
      </p:pic>
      <p:sp>
        <p:nvSpPr>
          <p:cNvPr id="4" name="TextBox 4"/>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2195506" y="1504806"/>
            <a:ext cx="5707122" cy="170497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Beyond the Lens</a:t>
            </a:r>
            <a:r>
              <a:rPr lang="en-US" sz="5600">
                <a:solidFill>
                  <a:srgbClr val="FFFFFF"/>
                </a:solidFill>
                <a:latin typeface="Inter"/>
                <a:ea typeface="Inter"/>
                <a:cs typeface="Inter"/>
                <a:sym typeface="Inter"/>
              </a:rPr>
              <a:t>, by Apple</a:t>
            </a:r>
          </a:p>
        </p:txBody>
      </p:sp>
      <p:sp>
        <p:nvSpPr>
          <p:cNvPr id="9" name="TextBox 9"/>
          <p:cNvSpPr txBox="1"/>
          <p:nvPr/>
        </p:nvSpPr>
        <p:spPr>
          <a:xfrm>
            <a:off x="9330772" y="1805565"/>
            <a:ext cx="7928528"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It’s not about what it looks like. It’s about what it lets you do: </a:t>
            </a:r>
            <a:r>
              <a:rPr lang="en-US" sz="2100" b="1">
                <a:solidFill>
                  <a:srgbClr val="FFFFFF"/>
                </a:solidFill>
                <a:latin typeface="Inter Bold"/>
                <a:ea typeface="Inter Bold"/>
                <a:cs typeface="Inter Bold"/>
                <a:sym typeface="Inter Bold"/>
              </a:rPr>
              <a:t>with your eyes, your hands, your world</a:t>
            </a:r>
          </a:p>
        </p:txBody>
      </p:sp>
      <p:sp>
        <p:nvSpPr>
          <p:cNvPr id="10" name="TextBox 10"/>
          <p:cNvSpPr txBox="1"/>
          <p:nvPr/>
        </p:nvSpPr>
        <p:spPr>
          <a:xfrm>
            <a:off x="9712329" y="2894427"/>
            <a:ext cx="7546971" cy="14478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“Built Differently” </a:t>
            </a:r>
            <a:r>
              <a:rPr lang="en-US" sz="4800">
                <a:solidFill>
                  <a:srgbClr val="FFFFFF"/>
                </a:solidFill>
                <a:latin typeface="Inter"/>
                <a:ea typeface="Inter"/>
                <a:cs typeface="Inter"/>
                <a:sym typeface="Inter"/>
              </a:rPr>
              <a:t>Campaign</a:t>
            </a:r>
          </a:p>
        </p:txBody>
      </p:sp>
      <p:sp>
        <p:nvSpPr>
          <p:cNvPr id="11" name="TextBox 11"/>
          <p:cNvSpPr txBox="1"/>
          <p:nvPr/>
        </p:nvSpPr>
        <p:spPr>
          <a:xfrm>
            <a:off x="10396862" y="4575954"/>
            <a:ext cx="6177905"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Not just flashy demos, but deep-use storytelling</a:t>
            </a:r>
          </a:p>
        </p:txBody>
      </p:sp>
      <p:sp>
        <p:nvSpPr>
          <p:cNvPr id="12" name="Freeform 12"/>
          <p:cNvSpPr/>
          <p:nvPr/>
        </p:nvSpPr>
        <p:spPr>
          <a:xfrm>
            <a:off x="10753442" y="5364278"/>
            <a:ext cx="677687" cy="677687"/>
          </a:xfrm>
          <a:custGeom>
            <a:avLst/>
            <a:gdLst/>
            <a:ahLst/>
            <a:cxnLst/>
            <a:rect l="l" t="t" r="r" b="b"/>
            <a:pathLst>
              <a:path w="677687" h="677687">
                <a:moveTo>
                  <a:pt x="0" y="0"/>
                </a:moveTo>
                <a:lnTo>
                  <a:pt x="677687" y="0"/>
                </a:lnTo>
                <a:lnTo>
                  <a:pt x="677687" y="677687"/>
                </a:lnTo>
                <a:lnTo>
                  <a:pt x="0" y="6776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3" name="Freeform 13"/>
          <p:cNvSpPr/>
          <p:nvPr/>
        </p:nvSpPr>
        <p:spPr>
          <a:xfrm>
            <a:off x="10808684" y="6450654"/>
            <a:ext cx="714718" cy="714718"/>
          </a:xfrm>
          <a:custGeom>
            <a:avLst/>
            <a:gdLst/>
            <a:ahLst/>
            <a:cxnLst/>
            <a:rect l="l" t="t" r="r" b="b"/>
            <a:pathLst>
              <a:path w="714718" h="714718">
                <a:moveTo>
                  <a:pt x="0" y="0"/>
                </a:moveTo>
                <a:lnTo>
                  <a:pt x="714717" y="0"/>
                </a:lnTo>
                <a:lnTo>
                  <a:pt x="714717" y="714718"/>
                </a:lnTo>
                <a:lnTo>
                  <a:pt x="0" y="7147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4" name="TextBox 14"/>
          <p:cNvSpPr txBox="1"/>
          <p:nvPr/>
        </p:nvSpPr>
        <p:spPr>
          <a:xfrm>
            <a:off x="11921530" y="5276401"/>
            <a:ext cx="4331252" cy="78676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A director </a:t>
            </a:r>
            <a:r>
              <a:rPr lang="en-US" sz="2100" b="1">
                <a:solidFill>
                  <a:srgbClr val="FFFFFF"/>
                </a:solidFill>
                <a:latin typeface="Inter Ultra-Bold"/>
                <a:ea typeface="Inter Ultra-Bold"/>
                <a:cs typeface="Inter Ultra-Bold"/>
                <a:sym typeface="Inter Ultra-Bold"/>
              </a:rPr>
              <a:t>visualizing scenes </a:t>
            </a:r>
            <a:r>
              <a:rPr lang="en-US" sz="2100">
                <a:solidFill>
                  <a:srgbClr val="FFFFFF"/>
                </a:solidFill>
                <a:latin typeface="Inter Light"/>
                <a:ea typeface="Inter Light"/>
                <a:cs typeface="Inter Light"/>
                <a:sym typeface="Inter Light"/>
              </a:rPr>
              <a:t>on set</a:t>
            </a:r>
          </a:p>
        </p:txBody>
      </p:sp>
      <p:sp>
        <p:nvSpPr>
          <p:cNvPr id="15" name="TextBox 15"/>
          <p:cNvSpPr txBox="1"/>
          <p:nvPr/>
        </p:nvSpPr>
        <p:spPr>
          <a:xfrm>
            <a:off x="11921530" y="6401534"/>
            <a:ext cx="4331252" cy="78676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A neurosurgeon </a:t>
            </a:r>
            <a:r>
              <a:rPr lang="en-US" sz="2100" b="1">
                <a:solidFill>
                  <a:srgbClr val="FFFFFF"/>
                </a:solidFill>
                <a:latin typeface="Inter Ultra-Bold"/>
                <a:ea typeface="Inter Ultra-Bold"/>
                <a:cs typeface="Inter Ultra-Bold"/>
                <a:sym typeface="Inter Ultra-Bold"/>
              </a:rPr>
              <a:t>reviewing MRIs</a:t>
            </a:r>
            <a:r>
              <a:rPr lang="en-US" sz="2100">
                <a:solidFill>
                  <a:srgbClr val="FFFFFF"/>
                </a:solidFill>
                <a:latin typeface="Inter Light"/>
                <a:ea typeface="Inter Light"/>
                <a:cs typeface="Inter Light"/>
                <a:sym typeface="Inter Light"/>
              </a:rPr>
              <a:t> in spatial mode</a:t>
            </a:r>
          </a:p>
        </p:txBody>
      </p:sp>
      <p:sp>
        <p:nvSpPr>
          <p:cNvPr id="16" name="Freeform 16"/>
          <p:cNvSpPr/>
          <p:nvPr/>
        </p:nvSpPr>
        <p:spPr>
          <a:xfrm>
            <a:off x="10769880" y="7574061"/>
            <a:ext cx="753522" cy="677228"/>
          </a:xfrm>
          <a:custGeom>
            <a:avLst/>
            <a:gdLst/>
            <a:ahLst/>
            <a:cxnLst/>
            <a:rect l="l" t="t" r="r" b="b"/>
            <a:pathLst>
              <a:path w="753522" h="677228">
                <a:moveTo>
                  <a:pt x="0" y="0"/>
                </a:moveTo>
                <a:lnTo>
                  <a:pt x="753521" y="0"/>
                </a:lnTo>
                <a:lnTo>
                  <a:pt x="753521" y="677228"/>
                </a:lnTo>
                <a:lnTo>
                  <a:pt x="0" y="6772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7" name="TextBox 17"/>
          <p:cNvSpPr txBox="1"/>
          <p:nvPr/>
        </p:nvSpPr>
        <p:spPr>
          <a:xfrm>
            <a:off x="11949234" y="7531199"/>
            <a:ext cx="4348235" cy="786765"/>
          </a:xfrm>
          <a:prstGeom prst="rect">
            <a:avLst/>
          </a:prstGeom>
        </p:spPr>
        <p:txBody>
          <a:bodyPr lIns="0" tIns="0" rIns="0" bIns="0" rtlCol="0" anchor="t">
            <a:spAutoFit/>
          </a:bodyPr>
          <a:lstStyle/>
          <a:p>
            <a:pPr algn="just">
              <a:lnSpc>
                <a:spcPts val="3150"/>
              </a:lnSpc>
            </a:pPr>
            <a:r>
              <a:rPr lang="en-US" sz="2100">
                <a:solidFill>
                  <a:srgbClr val="FFFFFF"/>
                </a:solidFill>
                <a:latin typeface="Inter Light"/>
                <a:ea typeface="Inter Light"/>
                <a:cs typeface="Inter Light"/>
                <a:sym typeface="Inter Light"/>
              </a:rPr>
              <a:t>An architect </a:t>
            </a:r>
            <a:r>
              <a:rPr lang="en-US" sz="2100" b="1">
                <a:solidFill>
                  <a:srgbClr val="FFFFFF"/>
                </a:solidFill>
                <a:latin typeface="Inter Ultra-Bold"/>
                <a:ea typeface="Inter Ultra-Bold"/>
                <a:cs typeface="Inter Ultra-Bold"/>
                <a:sym typeface="Inter Ultra-Bold"/>
              </a:rPr>
              <a:t>overlaying structural models</a:t>
            </a:r>
            <a:r>
              <a:rPr lang="en-US" sz="2100">
                <a:solidFill>
                  <a:srgbClr val="FFFFFF"/>
                </a:solidFill>
                <a:latin typeface="Inter Light"/>
                <a:ea typeface="Inter Light"/>
                <a:cs typeface="Inter Light"/>
                <a:sym typeface="Inter Light"/>
              </a:rPr>
              <a:t> onto real-world spaces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14:trim st="1080" end="2323.334"/>
                </p14:media>
              </p:ext>
            </p:extLst>
          </p:nvPr>
        </p:nvPicPr>
        <p:blipFill>
          <a:blip r:embed="rId6"/>
          <a:srcRect/>
          <a:stretch>
            <a:fillRect/>
          </a:stretch>
        </p:blipFill>
        <p:spPr>
          <a:xfrm>
            <a:off x="413181" y="3695411"/>
            <a:ext cx="9271773" cy="4622552"/>
          </a:xfrm>
          <a:prstGeom prst="rect">
            <a:avLst/>
          </a:prstGeom>
        </p:spPr>
      </p:pic>
      <p:sp>
        <p:nvSpPr>
          <p:cNvPr id="4" name="Freeform 4"/>
          <p:cNvSpPr/>
          <p:nvPr/>
        </p:nvSpPr>
        <p:spPr>
          <a:xfrm>
            <a:off x="11247189" y="5766579"/>
            <a:ext cx="4477252" cy="1214455"/>
          </a:xfrm>
          <a:custGeom>
            <a:avLst/>
            <a:gdLst/>
            <a:ahLst/>
            <a:cxnLst/>
            <a:rect l="l" t="t" r="r" b="b"/>
            <a:pathLst>
              <a:path w="4477252" h="1214455">
                <a:moveTo>
                  <a:pt x="0" y="0"/>
                </a:moveTo>
                <a:lnTo>
                  <a:pt x="4477252" y="0"/>
                </a:lnTo>
                <a:lnTo>
                  <a:pt x="4477252" y="1214454"/>
                </a:lnTo>
                <a:lnTo>
                  <a:pt x="0" y="1214454"/>
                </a:lnTo>
                <a:lnTo>
                  <a:pt x="0" y="0"/>
                </a:lnTo>
                <a:close/>
              </a:path>
            </a:pathLst>
          </a:custGeom>
          <a:blipFill>
            <a:blip r:embed="rId7"/>
            <a:stretch>
              <a:fillRect/>
            </a:stretch>
          </a:blipFill>
        </p:spPr>
        <p:txBody>
          <a:bodyPr/>
          <a:lstStyle/>
          <a:p>
            <a:endParaRPr lang="es-ES"/>
          </a:p>
        </p:txBody>
      </p:sp>
      <p:sp>
        <p:nvSpPr>
          <p:cNvPr id="5" name="TextBox 5"/>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6" name="TextBox 6"/>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7" name="TextBox 7"/>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8" name="TextBox 8"/>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9" name="TextBox 9"/>
          <p:cNvSpPr txBox="1"/>
          <p:nvPr/>
        </p:nvSpPr>
        <p:spPr>
          <a:xfrm>
            <a:off x="2195506" y="1504806"/>
            <a:ext cx="5707122" cy="170497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Beyond the Lens</a:t>
            </a:r>
            <a:r>
              <a:rPr lang="en-US" sz="5600">
                <a:solidFill>
                  <a:srgbClr val="FFFFFF"/>
                </a:solidFill>
                <a:latin typeface="Inter"/>
                <a:ea typeface="Inter"/>
                <a:cs typeface="Inter"/>
                <a:sym typeface="Inter"/>
              </a:rPr>
              <a:t>, by Apple</a:t>
            </a:r>
          </a:p>
        </p:txBody>
      </p:sp>
      <p:sp>
        <p:nvSpPr>
          <p:cNvPr id="10" name="TextBox 10"/>
          <p:cNvSpPr txBox="1"/>
          <p:nvPr/>
        </p:nvSpPr>
        <p:spPr>
          <a:xfrm>
            <a:off x="9330772" y="1805565"/>
            <a:ext cx="7928528"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It’s not about what it looks like. It’s about what it lets you do: </a:t>
            </a:r>
            <a:r>
              <a:rPr lang="en-US" sz="2100" b="1">
                <a:solidFill>
                  <a:srgbClr val="FFFFFF"/>
                </a:solidFill>
                <a:latin typeface="Inter Bold"/>
                <a:ea typeface="Inter Bold"/>
                <a:cs typeface="Inter Bold"/>
                <a:sym typeface="Inter Bold"/>
              </a:rPr>
              <a:t>with your eyes, your hands, your world</a:t>
            </a:r>
          </a:p>
        </p:txBody>
      </p:sp>
      <p:sp>
        <p:nvSpPr>
          <p:cNvPr id="11" name="TextBox 11"/>
          <p:cNvSpPr txBox="1"/>
          <p:nvPr/>
        </p:nvSpPr>
        <p:spPr>
          <a:xfrm>
            <a:off x="9712329" y="2894427"/>
            <a:ext cx="7546971" cy="14478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“What Would You Build?” </a:t>
            </a:r>
            <a:r>
              <a:rPr lang="en-US" sz="4800">
                <a:solidFill>
                  <a:srgbClr val="FFFFFF"/>
                </a:solidFill>
                <a:latin typeface="Inter"/>
                <a:ea typeface="Inter"/>
                <a:cs typeface="Inter"/>
                <a:sym typeface="Inter"/>
              </a:rPr>
              <a:t>Challenge</a:t>
            </a:r>
          </a:p>
        </p:txBody>
      </p:sp>
      <p:sp>
        <p:nvSpPr>
          <p:cNvPr id="12" name="TextBox 12"/>
          <p:cNvSpPr txBox="1"/>
          <p:nvPr/>
        </p:nvSpPr>
        <p:spPr>
          <a:xfrm>
            <a:off x="10396862" y="4575954"/>
            <a:ext cx="6177905" cy="6381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Creators, students, and pros get to imagine what they would prototype on Vision Pro</a:t>
            </a:r>
          </a:p>
        </p:txBody>
      </p:sp>
      <p:sp>
        <p:nvSpPr>
          <p:cNvPr id="13" name="TextBox 13"/>
          <p:cNvSpPr txBox="1"/>
          <p:nvPr/>
        </p:nvSpPr>
        <p:spPr>
          <a:xfrm>
            <a:off x="10227585" y="7197824"/>
            <a:ext cx="6578343" cy="247650"/>
          </a:xfrm>
          <a:prstGeom prst="rect">
            <a:avLst/>
          </a:prstGeom>
        </p:spPr>
        <p:txBody>
          <a:bodyPr lIns="0" tIns="0" rIns="0" bIns="0" rtlCol="0" anchor="t">
            <a:spAutoFit/>
          </a:bodyPr>
          <a:lstStyle/>
          <a:p>
            <a:pPr algn="ctr">
              <a:lnSpc>
                <a:spcPts val="1919"/>
              </a:lnSpc>
              <a:spcBef>
                <a:spcPct val="0"/>
              </a:spcBef>
            </a:pPr>
            <a:r>
              <a:rPr lang="en-US" sz="1599" b="1">
                <a:solidFill>
                  <a:srgbClr val="999999"/>
                </a:solidFill>
                <a:latin typeface="Inter Bold"/>
                <a:ea typeface="Inter Bold"/>
                <a:cs typeface="Inter Bold"/>
                <a:sym typeface="Inter Bold"/>
              </a:rPr>
              <a:t>ARCHITECTURE | HEALTH | ENTERTAINMENT | EDUCATION</a:t>
            </a:r>
          </a:p>
        </p:txBody>
      </p:sp>
      <p:sp>
        <p:nvSpPr>
          <p:cNvPr id="14" name="TextBox 14"/>
          <p:cNvSpPr txBox="1"/>
          <p:nvPr/>
        </p:nvSpPr>
        <p:spPr>
          <a:xfrm>
            <a:off x="10678371" y="7531199"/>
            <a:ext cx="5614887" cy="786765"/>
          </a:xfrm>
          <a:prstGeom prst="rect">
            <a:avLst/>
          </a:prstGeom>
        </p:spPr>
        <p:txBody>
          <a:bodyPr lIns="0" tIns="0" rIns="0" bIns="0" rtlCol="0" anchor="t">
            <a:spAutoFit/>
          </a:bodyPr>
          <a:lstStyle/>
          <a:p>
            <a:pPr algn="ctr">
              <a:lnSpc>
                <a:spcPts val="3150"/>
              </a:lnSpc>
            </a:pPr>
            <a:r>
              <a:rPr lang="en-US" sz="2100">
                <a:solidFill>
                  <a:srgbClr val="FFFFFF"/>
                </a:solidFill>
                <a:latin typeface="Inter Light"/>
                <a:ea typeface="Inter Light"/>
                <a:cs typeface="Inter Light"/>
                <a:sym typeface="Inter Light"/>
              </a:rPr>
              <a:t>Winners get featured in Apple’s showcase + developer tools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5"/>
            <a:stretch>
              <a:fillRect/>
            </a:stretch>
          </a:blipFill>
        </p:spPr>
        <p:txBody>
          <a:bodyPr/>
          <a:lstStyle/>
          <a:p>
            <a:endParaRPr lang="es-ES"/>
          </a:p>
        </p:txBody>
      </p:sp>
      <p:pic>
        <p:nvPicPr>
          <p:cNvPr id="3" name="Picture 3">
            <a:hlinkClick r:id="" action="ppaction://media"/>
          </p:cNvPr>
          <p:cNvPicPr>
            <a:picLocks noChangeAspect="1"/>
          </p:cNvPicPr>
          <p:nvPr>
            <a:videoFile r:link="rId1"/>
            <p:extLst>
              <p:ext uri="{DAA4B4D4-6D71-4841-9C94-3DE7FCFB9230}">
                <p14:media xmlns:p14="http://schemas.microsoft.com/office/powerpoint/2010/main" r:embed="rId2">
                  <p14:trim st="1080" end="2323.334"/>
                </p14:media>
              </p:ext>
            </p:extLst>
          </p:nvPr>
        </p:nvPicPr>
        <p:blipFill>
          <a:blip r:embed="rId6"/>
          <a:srcRect/>
          <a:stretch>
            <a:fillRect/>
          </a:stretch>
        </p:blipFill>
        <p:spPr>
          <a:xfrm>
            <a:off x="413181" y="3695411"/>
            <a:ext cx="9271773" cy="4622552"/>
          </a:xfrm>
          <a:prstGeom prst="rect">
            <a:avLst/>
          </a:prstGeom>
        </p:spPr>
      </p:pic>
      <p:sp>
        <p:nvSpPr>
          <p:cNvPr id="4" name="TextBox 4"/>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2195506" y="1504806"/>
            <a:ext cx="5707122" cy="1704975"/>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Beyond the Lens</a:t>
            </a:r>
            <a:r>
              <a:rPr lang="en-US" sz="5600">
                <a:solidFill>
                  <a:srgbClr val="FFFFFF"/>
                </a:solidFill>
                <a:latin typeface="Inter"/>
                <a:ea typeface="Inter"/>
                <a:cs typeface="Inter"/>
                <a:sym typeface="Inter"/>
              </a:rPr>
              <a:t>, by Apple</a:t>
            </a:r>
          </a:p>
        </p:txBody>
      </p:sp>
      <p:sp>
        <p:nvSpPr>
          <p:cNvPr id="9" name="TextBox 9"/>
          <p:cNvSpPr txBox="1"/>
          <p:nvPr/>
        </p:nvSpPr>
        <p:spPr>
          <a:xfrm>
            <a:off x="9330772" y="1805565"/>
            <a:ext cx="7928528"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It’s not about what it looks like. It’s about what it lets you do: </a:t>
            </a:r>
            <a:r>
              <a:rPr lang="en-US" sz="2100" b="1">
                <a:solidFill>
                  <a:srgbClr val="FFFFFF"/>
                </a:solidFill>
                <a:latin typeface="Inter Bold"/>
                <a:ea typeface="Inter Bold"/>
                <a:cs typeface="Inter Bold"/>
                <a:sym typeface="Inter Bold"/>
              </a:rPr>
              <a:t>with your eyes, your hands, your world</a:t>
            </a:r>
          </a:p>
        </p:txBody>
      </p:sp>
      <p:grpSp>
        <p:nvGrpSpPr>
          <p:cNvPr id="10" name="Group 10"/>
          <p:cNvGrpSpPr/>
          <p:nvPr/>
        </p:nvGrpSpPr>
        <p:grpSpPr>
          <a:xfrm>
            <a:off x="10032808" y="4504174"/>
            <a:ext cx="7047033" cy="1403622"/>
            <a:chOff x="0" y="0"/>
            <a:chExt cx="1856009" cy="369678"/>
          </a:xfrm>
        </p:grpSpPr>
        <p:sp>
          <p:nvSpPr>
            <p:cNvPr id="11" name="Freeform 11"/>
            <p:cNvSpPr/>
            <p:nvPr/>
          </p:nvSpPr>
          <p:spPr>
            <a:xfrm>
              <a:off x="0" y="0"/>
              <a:ext cx="1856009" cy="369678"/>
            </a:xfrm>
            <a:custGeom>
              <a:avLst/>
              <a:gdLst/>
              <a:ahLst/>
              <a:cxnLst/>
              <a:rect l="l" t="t" r="r" b="b"/>
              <a:pathLst>
                <a:path w="1856009" h="369678">
                  <a:moveTo>
                    <a:pt x="38451" y="0"/>
                  </a:moveTo>
                  <a:lnTo>
                    <a:pt x="1817557" y="0"/>
                  </a:lnTo>
                  <a:cubicBezTo>
                    <a:pt x="1827755" y="0"/>
                    <a:pt x="1837536" y="4051"/>
                    <a:pt x="1844747" y="11262"/>
                  </a:cubicBezTo>
                  <a:cubicBezTo>
                    <a:pt x="1851958" y="18473"/>
                    <a:pt x="1856009" y="28253"/>
                    <a:pt x="1856009" y="38451"/>
                  </a:cubicBezTo>
                  <a:lnTo>
                    <a:pt x="1856009" y="331227"/>
                  </a:lnTo>
                  <a:cubicBezTo>
                    <a:pt x="1856009" y="341425"/>
                    <a:pt x="1851958" y="351205"/>
                    <a:pt x="1844747" y="358416"/>
                  </a:cubicBezTo>
                  <a:cubicBezTo>
                    <a:pt x="1837536" y="365627"/>
                    <a:pt x="1827755" y="369678"/>
                    <a:pt x="1817557" y="369678"/>
                  </a:cubicBezTo>
                  <a:lnTo>
                    <a:pt x="38451" y="369678"/>
                  </a:lnTo>
                  <a:cubicBezTo>
                    <a:pt x="28253" y="369678"/>
                    <a:pt x="18473" y="365627"/>
                    <a:pt x="11262" y="358416"/>
                  </a:cubicBezTo>
                  <a:cubicBezTo>
                    <a:pt x="4051" y="351205"/>
                    <a:pt x="0" y="341425"/>
                    <a:pt x="0" y="331227"/>
                  </a:cubicBezTo>
                  <a:lnTo>
                    <a:pt x="0" y="38451"/>
                  </a:lnTo>
                  <a:cubicBezTo>
                    <a:pt x="0" y="28253"/>
                    <a:pt x="4051" y="18473"/>
                    <a:pt x="11262" y="11262"/>
                  </a:cubicBezTo>
                  <a:cubicBezTo>
                    <a:pt x="18473" y="4051"/>
                    <a:pt x="28253" y="0"/>
                    <a:pt x="38451" y="0"/>
                  </a:cubicBezTo>
                  <a:close/>
                </a:path>
              </a:pathLst>
            </a:custGeom>
            <a:solidFill>
              <a:srgbClr val="22262F"/>
            </a:solidFill>
          </p:spPr>
          <p:txBody>
            <a:bodyPr/>
            <a:lstStyle/>
            <a:p>
              <a:endParaRPr lang="es-ES"/>
            </a:p>
          </p:txBody>
        </p:sp>
        <p:sp>
          <p:nvSpPr>
            <p:cNvPr id="12" name="TextBox 12"/>
            <p:cNvSpPr txBox="1"/>
            <p:nvPr/>
          </p:nvSpPr>
          <p:spPr>
            <a:xfrm>
              <a:off x="0" y="-9525"/>
              <a:ext cx="1856009" cy="379203"/>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rot="-10800000">
            <a:off x="10493739" y="5024188"/>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grpSp>
        <p:nvGrpSpPr>
          <p:cNvPr id="14" name="Group 14"/>
          <p:cNvGrpSpPr/>
          <p:nvPr/>
        </p:nvGrpSpPr>
        <p:grpSpPr>
          <a:xfrm>
            <a:off x="10032808" y="6105579"/>
            <a:ext cx="7047033" cy="1403622"/>
            <a:chOff x="0" y="0"/>
            <a:chExt cx="1856009" cy="369678"/>
          </a:xfrm>
        </p:grpSpPr>
        <p:sp>
          <p:nvSpPr>
            <p:cNvPr id="15" name="Freeform 15"/>
            <p:cNvSpPr/>
            <p:nvPr/>
          </p:nvSpPr>
          <p:spPr>
            <a:xfrm>
              <a:off x="0" y="0"/>
              <a:ext cx="1856009" cy="369678"/>
            </a:xfrm>
            <a:custGeom>
              <a:avLst/>
              <a:gdLst/>
              <a:ahLst/>
              <a:cxnLst/>
              <a:rect l="l" t="t" r="r" b="b"/>
              <a:pathLst>
                <a:path w="1856009" h="369678">
                  <a:moveTo>
                    <a:pt x="38451" y="0"/>
                  </a:moveTo>
                  <a:lnTo>
                    <a:pt x="1817557" y="0"/>
                  </a:lnTo>
                  <a:cubicBezTo>
                    <a:pt x="1827755" y="0"/>
                    <a:pt x="1837536" y="4051"/>
                    <a:pt x="1844747" y="11262"/>
                  </a:cubicBezTo>
                  <a:cubicBezTo>
                    <a:pt x="1851958" y="18473"/>
                    <a:pt x="1856009" y="28253"/>
                    <a:pt x="1856009" y="38451"/>
                  </a:cubicBezTo>
                  <a:lnTo>
                    <a:pt x="1856009" y="331227"/>
                  </a:lnTo>
                  <a:cubicBezTo>
                    <a:pt x="1856009" y="341425"/>
                    <a:pt x="1851958" y="351205"/>
                    <a:pt x="1844747" y="358416"/>
                  </a:cubicBezTo>
                  <a:cubicBezTo>
                    <a:pt x="1837536" y="365627"/>
                    <a:pt x="1827755" y="369678"/>
                    <a:pt x="1817557" y="369678"/>
                  </a:cubicBezTo>
                  <a:lnTo>
                    <a:pt x="38451" y="369678"/>
                  </a:lnTo>
                  <a:cubicBezTo>
                    <a:pt x="28253" y="369678"/>
                    <a:pt x="18473" y="365627"/>
                    <a:pt x="11262" y="358416"/>
                  </a:cubicBezTo>
                  <a:cubicBezTo>
                    <a:pt x="4051" y="351205"/>
                    <a:pt x="0" y="341425"/>
                    <a:pt x="0" y="331227"/>
                  </a:cubicBezTo>
                  <a:lnTo>
                    <a:pt x="0" y="38451"/>
                  </a:lnTo>
                  <a:cubicBezTo>
                    <a:pt x="0" y="28253"/>
                    <a:pt x="4051" y="18473"/>
                    <a:pt x="11262" y="11262"/>
                  </a:cubicBezTo>
                  <a:cubicBezTo>
                    <a:pt x="18473" y="4051"/>
                    <a:pt x="28253" y="0"/>
                    <a:pt x="38451" y="0"/>
                  </a:cubicBezTo>
                  <a:close/>
                </a:path>
              </a:pathLst>
            </a:custGeom>
            <a:solidFill>
              <a:srgbClr val="22262F"/>
            </a:solidFill>
          </p:spPr>
          <p:txBody>
            <a:bodyPr/>
            <a:lstStyle/>
            <a:p>
              <a:endParaRPr lang="es-ES"/>
            </a:p>
          </p:txBody>
        </p:sp>
        <p:sp>
          <p:nvSpPr>
            <p:cNvPr id="16" name="TextBox 16"/>
            <p:cNvSpPr txBox="1"/>
            <p:nvPr/>
          </p:nvSpPr>
          <p:spPr>
            <a:xfrm>
              <a:off x="0" y="-9525"/>
              <a:ext cx="1856009" cy="379203"/>
            </a:xfrm>
            <a:prstGeom prst="rect">
              <a:avLst/>
            </a:prstGeom>
          </p:spPr>
          <p:txBody>
            <a:bodyPr lIns="50800" tIns="50800" rIns="50800" bIns="50800" rtlCol="0" anchor="ctr"/>
            <a:lstStyle/>
            <a:p>
              <a:pPr algn="ctr">
                <a:lnSpc>
                  <a:spcPts val="2520"/>
                </a:lnSpc>
              </a:pPr>
              <a:endParaRPr/>
            </a:p>
          </p:txBody>
        </p:sp>
      </p:grpSp>
      <p:sp>
        <p:nvSpPr>
          <p:cNvPr id="17" name="Freeform 17"/>
          <p:cNvSpPr/>
          <p:nvPr/>
        </p:nvSpPr>
        <p:spPr>
          <a:xfrm rot="-10800000">
            <a:off x="10493739" y="6625593"/>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8" name="TextBox 18"/>
          <p:cNvSpPr txBox="1"/>
          <p:nvPr/>
        </p:nvSpPr>
        <p:spPr>
          <a:xfrm>
            <a:off x="9712329" y="2894505"/>
            <a:ext cx="7687989"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KPIs</a:t>
            </a:r>
          </a:p>
        </p:txBody>
      </p:sp>
      <p:sp>
        <p:nvSpPr>
          <p:cNvPr id="19" name="TextBox 19"/>
          <p:cNvSpPr txBox="1"/>
          <p:nvPr/>
        </p:nvSpPr>
        <p:spPr>
          <a:xfrm>
            <a:off x="11045611" y="4718305"/>
            <a:ext cx="5789347" cy="899160"/>
          </a:xfrm>
          <a:prstGeom prst="rect">
            <a:avLst/>
          </a:prstGeom>
        </p:spPr>
        <p:txBody>
          <a:bodyPr lIns="0" tIns="0" rIns="0" bIns="0" rtlCol="0" anchor="t">
            <a:spAutoFit/>
          </a:bodyPr>
          <a:lstStyle/>
          <a:p>
            <a:pPr algn="l">
              <a:lnSpc>
                <a:spcPts val="3600"/>
              </a:lnSpc>
            </a:pPr>
            <a:r>
              <a:rPr lang="en-US" sz="2400" b="1">
                <a:solidFill>
                  <a:srgbClr val="FFFFFF"/>
                </a:solidFill>
                <a:latin typeface="Inter Ultra-Bold"/>
                <a:ea typeface="Inter Ultra-Bold"/>
                <a:cs typeface="Inter Ultra-Bold"/>
                <a:sym typeface="Inter Ultra-Bold"/>
              </a:rPr>
              <a:t>≥ 70% </a:t>
            </a:r>
            <a:r>
              <a:rPr lang="en-US" sz="2400">
                <a:solidFill>
                  <a:srgbClr val="FFFFFF"/>
                </a:solidFill>
                <a:latin typeface="Inter Light"/>
                <a:ea typeface="Inter Light"/>
                <a:cs typeface="Inter Light"/>
                <a:sym typeface="Inter Light"/>
              </a:rPr>
              <a:t>of viewers who watch at least 75% of each video</a:t>
            </a:r>
          </a:p>
        </p:txBody>
      </p:sp>
      <p:sp>
        <p:nvSpPr>
          <p:cNvPr id="20" name="TextBox 20"/>
          <p:cNvSpPr txBox="1"/>
          <p:nvPr/>
        </p:nvSpPr>
        <p:spPr>
          <a:xfrm>
            <a:off x="11045611" y="6319710"/>
            <a:ext cx="5789347" cy="899160"/>
          </a:xfrm>
          <a:prstGeom prst="rect">
            <a:avLst/>
          </a:prstGeom>
        </p:spPr>
        <p:txBody>
          <a:bodyPr lIns="0" tIns="0" rIns="0" bIns="0" rtlCol="0" anchor="t">
            <a:spAutoFit/>
          </a:bodyPr>
          <a:lstStyle/>
          <a:p>
            <a:pPr algn="l">
              <a:lnSpc>
                <a:spcPts val="3600"/>
              </a:lnSpc>
            </a:pPr>
            <a:r>
              <a:rPr lang="en-US" sz="2400" b="1">
                <a:solidFill>
                  <a:srgbClr val="FFFFFF"/>
                </a:solidFill>
                <a:latin typeface="Inter Ultra-Bold"/>
                <a:ea typeface="Inter Ultra-Bold"/>
                <a:cs typeface="Inter Ultra-Bold"/>
                <a:sym typeface="Inter Ultra-Bold"/>
              </a:rPr>
              <a:t>1,000+</a:t>
            </a:r>
            <a:r>
              <a:rPr lang="en-US" sz="2400">
                <a:solidFill>
                  <a:srgbClr val="FFFFFF"/>
                </a:solidFill>
                <a:latin typeface="Inter Light"/>
                <a:ea typeface="Inter Light"/>
                <a:cs typeface="Inter Light"/>
                <a:sym typeface="Inter Light"/>
              </a:rPr>
              <a:t> of valid submissions across all categories in the first 3 months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grpSp>
        <p:nvGrpSpPr>
          <p:cNvPr id="3" name="Group 3"/>
          <p:cNvGrpSpPr/>
          <p:nvPr/>
        </p:nvGrpSpPr>
        <p:grpSpPr>
          <a:xfrm>
            <a:off x="8891312" y="2109937"/>
            <a:ext cx="8379468" cy="7112200"/>
            <a:chOff x="0" y="0"/>
            <a:chExt cx="11172624" cy="9482934"/>
          </a:xfrm>
        </p:grpSpPr>
        <p:grpSp>
          <p:nvGrpSpPr>
            <p:cNvPr id="4" name="Group 4"/>
            <p:cNvGrpSpPr/>
            <p:nvPr/>
          </p:nvGrpSpPr>
          <p:grpSpPr>
            <a:xfrm>
              <a:off x="448170" y="2355372"/>
              <a:ext cx="1085371" cy="10853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D62"/>
              </a:solidFill>
              <a:ln cap="sq">
                <a:noFill/>
                <a:prstDash val="solid"/>
                <a:miter/>
              </a:ln>
            </p:spPr>
            <p:txBody>
              <a:bodyPr/>
              <a:lstStyle/>
              <a:p>
                <a:endParaRPr lang="es-ES"/>
              </a:p>
            </p:txBody>
          </p:sp>
          <p:sp>
            <p:nvSpPr>
              <p:cNvPr id="6" name="TextBox 6"/>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7" name="Group 7"/>
            <p:cNvGrpSpPr/>
            <p:nvPr/>
          </p:nvGrpSpPr>
          <p:grpSpPr>
            <a:xfrm>
              <a:off x="448091" y="6659162"/>
              <a:ext cx="1085371" cy="10853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2A6"/>
              </a:solidFill>
              <a:ln cap="sq">
                <a:noFill/>
                <a:prstDash val="solid"/>
                <a:miter/>
              </a:ln>
            </p:spPr>
            <p:txBody>
              <a:bodyPr/>
              <a:lstStyle/>
              <a:p>
                <a:endParaRPr lang="es-ES"/>
              </a:p>
            </p:txBody>
          </p:sp>
          <p:sp>
            <p:nvSpPr>
              <p:cNvPr id="9" name="TextBox 9"/>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10" name="Group 10"/>
            <p:cNvGrpSpPr/>
            <p:nvPr/>
          </p:nvGrpSpPr>
          <p:grpSpPr>
            <a:xfrm>
              <a:off x="6095664" y="1031652"/>
              <a:ext cx="1085371" cy="10853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A0CB"/>
              </a:solidFill>
              <a:ln cap="sq">
                <a:noFill/>
                <a:prstDash val="solid"/>
                <a:miter/>
              </a:ln>
            </p:spPr>
            <p:txBody>
              <a:bodyPr/>
              <a:lstStyle/>
              <a:p>
                <a:endParaRPr lang="es-ES"/>
              </a:p>
            </p:txBody>
          </p:sp>
          <p:sp>
            <p:nvSpPr>
              <p:cNvPr id="12" name="TextBox 12"/>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13" name="Group 13"/>
            <p:cNvGrpSpPr/>
            <p:nvPr/>
          </p:nvGrpSpPr>
          <p:grpSpPr>
            <a:xfrm>
              <a:off x="6088969" y="8006905"/>
              <a:ext cx="1085371" cy="10853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D853"/>
              </a:solidFill>
              <a:ln cap="sq">
                <a:noFill/>
                <a:prstDash val="solid"/>
                <a:miter/>
              </a:ln>
            </p:spPr>
            <p:txBody>
              <a:bodyPr/>
              <a:lstStyle/>
              <a:p>
                <a:endParaRPr lang="es-ES"/>
              </a:p>
            </p:txBody>
          </p:sp>
          <p:sp>
            <p:nvSpPr>
              <p:cNvPr id="15" name="TextBox 15"/>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16" name="Group 16"/>
            <p:cNvGrpSpPr/>
            <p:nvPr/>
          </p:nvGrpSpPr>
          <p:grpSpPr>
            <a:xfrm>
              <a:off x="9569743" y="4500604"/>
              <a:ext cx="1085371" cy="108537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AC3"/>
              </a:solidFill>
              <a:ln cap="sq">
                <a:noFill/>
                <a:prstDash val="solid"/>
                <a:miter/>
              </a:ln>
            </p:spPr>
            <p:txBody>
              <a:bodyPr/>
              <a:lstStyle/>
              <a:p>
                <a:endParaRPr lang="es-ES"/>
              </a:p>
            </p:txBody>
          </p:sp>
          <p:sp>
            <p:nvSpPr>
              <p:cNvPr id="18" name="TextBox 18"/>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sp>
          <p:nvSpPr>
            <p:cNvPr id="19" name="AutoShape 19"/>
            <p:cNvSpPr/>
            <p:nvPr/>
          </p:nvSpPr>
          <p:spPr>
            <a:xfrm flipV="1">
              <a:off x="1490524" y="1574338"/>
              <a:ext cx="4605140" cy="1111610"/>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0" name="AutoShape 20"/>
            <p:cNvSpPr/>
            <p:nvPr/>
          </p:nvSpPr>
          <p:spPr>
            <a:xfrm>
              <a:off x="1517579" y="3029237"/>
              <a:ext cx="8138163" cy="1720766"/>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1" name="AutoShape 21"/>
            <p:cNvSpPr/>
            <p:nvPr/>
          </p:nvSpPr>
          <p:spPr>
            <a:xfrm flipH="1">
              <a:off x="857134" y="3426267"/>
              <a:ext cx="8678" cy="3249474"/>
            </a:xfrm>
            <a:prstGeom prst="line">
              <a:avLst/>
            </a:prstGeom>
            <a:ln w="25400" cap="flat">
              <a:solidFill>
                <a:srgbClr val="FFFFFF"/>
              </a:solidFill>
              <a:prstDash val="solid"/>
              <a:headEnd type="triangle" w="lg" len="med"/>
              <a:tailEnd type="none" w="sm" len="sm"/>
            </a:ln>
          </p:spPr>
          <p:txBody>
            <a:bodyPr/>
            <a:lstStyle/>
            <a:p>
              <a:endParaRPr lang="es-ES"/>
            </a:p>
          </p:txBody>
        </p:sp>
        <p:sp>
          <p:nvSpPr>
            <p:cNvPr id="22" name="AutoShape 22"/>
            <p:cNvSpPr/>
            <p:nvPr/>
          </p:nvSpPr>
          <p:spPr>
            <a:xfrm>
              <a:off x="1349475" y="3305374"/>
              <a:ext cx="4854308" cy="4910361"/>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3" name="AutoShape 23"/>
            <p:cNvSpPr/>
            <p:nvPr/>
          </p:nvSpPr>
          <p:spPr>
            <a:xfrm flipV="1">
              <a:off x="1348248" y="2009891"/>
              <a:ext cx="4966315" cy="4783631"/>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4" name="AutoShape 24"/>
            <p:cNvSpPr/>
            <p:nvPr/>
          </p:nvSpPr>
          <p:spPr>
            <a:xfrm>
              <a:off x="1402386" y="7555536"/>
              <a:ext cx="4703779" cy="1159637"/>
            </a:xfrm>
            <a:prstGeom prst="line">
              <a:avLst/>
            </a:prstGeom>
            <a:ln w="25400" cap="flat">
              <a:solidFill>
                <a:srgbClr val="FFFFFF"/>
              </a:solidFill>
              <a:prstDash val="solid"/>
              <a:headEnd type="triangle" w="lg" len="med"/>
              <a:tailEnd type="none" w="sm" len="sm"/>
            </a:ln>
          </p:spPr>
          <p:txBody>
            <a:bodyPr/>
            <a:lstStyle/>
            <a:p>
              <a:endParaRPr lang="es-ES"/>
            </a:p>
          </p:txBody>
        </p:sp>
        <p:sp>
          <p:nvSpPr>
            <p:cNvPr id="25" name="AutoShape 25"/>
            <p:cNvSpPr/>
            <p:nvPr/>
          </p:nvSpPr>
          <p:spPr>
            <a:xfrm flipV="1">
              <a:off x="1512632" y="5076998"/>
              <a:ext cx="8031729" cy="1975427"/>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6" name="AutoShape 26"/>
            <p:cNvSpPr/>
            <p:nvPr/>
          </p:nvSpPr>
          <p:spPr>
            <a:xfrm flipV="1">
              <a:off x="6491491" y="2117023"/>
              <a:ext cx="146858" cy="5908156"/>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7" name="AutoShape 27"/>
            <p:cNvSpPr/>
            <p:nvPr/>
          </p:nvSpPr>
          <p:spPr>
            <a:xfrm flipV="1">
              <a:off x="7071086" y="5388995"/>
              <a:ext cx="2622999" cy="2842085"/>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8" name="AutoShape 28"/>
            <p:cNvSpPr/>
            <p:nvPr/>
          </p:nvSpPr>
          <p:spPr>
            <a:xfrm>
              <a:off x="7136318" y="1790403"/>
              <a:ext cx="2848252" cy="2725349"/>
            </a:xfrm>
            <a:prstGeom prst="line">
              <a:avLst/>
            </a:prstGeom>
            <a:ln w="25400" cap="flat">
              <a:solidFill>
                <a:srgbClr val="FFFFFF"/>
              </a:solidFill>
              <a:prstDash val="solid"/>
              <a:headEnd type="none" w="sm" len="sm"/>
              <a:tailEnd type="triangle" w="lg" len="med"/>
            </a:ln>
          </p:spPr>
          <p:txBody>
            <a:bodyPr/>
            <a:lstStyle/>
            <a:p>
              <a:endParaRPr lang="es-ES"/>
            </a:p>
          </p:txBody>
        </p:sp>
        <p:sp>
          <p:nvSpPr>
            <p:cNvPr id="29" name="TextBox 29"/>
            <p:cNvSpPr txBox="1"/>
            <p:nvPr/>
          </p:nvSpPr>
          <p:spPr>
            <a:xfrm>
              <a:off x="582920" y="7065606"/>
              <a:ext cx="815869"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Skeptic</a:t>
              </a:r>
            </a:p>
          </p:txBody>
        </p:sp>
        <p:sp>
          <p:nvSpPr>
            <p:cNvPr id="30" name="TextBox 30"/>
            <p:cNvSpPr txBox="1"/>
            <p:nvPr/>
          </p:nvSpPr>
          <p:spPr>
            <a:xfrm>
              <a:off x="460617" y="2766969"/>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Observer</a:t>
              </a:r>
            </a:p>
          </p:txBody>
        </p:sp>
        <p:sp>
          <p:nvSpPr>
            <p:cNvPr id="31" name="TextBox 31"/>
            <p:cNvSpPr txBox="1"/>
            <p:nvPr/>
          </p:nvSpPr>
          <p:spPr>
            <a:xfrm>
              <a:off x="6123396" y="1420328"/>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Explorer</a:t>
              </a:r>
            </a:p>
          </p:txBody>
        </p:sp>
        <p:sp>
          <p:nvSpPr>
            <p:cNvPr id="32" name="TextBox 32"/>
            <p:cNvSpPr txBox="1"/>
            <p:nvPr/>
          </p:nvSpPr>
          <p:spPr>
            <a:xfrm>
              <a:off x="9597475" y="4912200"/>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Tester</a:t>
              </a:r>
            </a:p>
          </p:txBody>
        </p:sp>
        <p:sp>
          <p:nvSpPr>
            <p:cNvPr id="33" name="TextBox 33"/>
            <p:cNvSpPr txBox="1"/>
            <p:nvPr/>
          </p:nvSpPr>
          <p:spPr>
            <a:xfrm>
              <a:off x="6013673" y="8422843"/>
              <a:ext cx="1235963" cy="243970"/>
            </a:xfrm>
            <a:prstGeom prst="rect">
              <a:avLst/>
            </a:prstGeom>
          </p:spPr>
          <p:txBody>
            <a:bodyPr lIns="0" tIns="0" rIns="0" bIns="0" rtlCol="0" anchor="t">
              <a:spAutoFit/>
            </a:bodyPr>
            <a:lstStyle/>
            <a:p>
              <a:pPr algn="ctr">
                <a:lnSpc>
                  <a:spcPts val="1435"/>
                </a:lnSpc>
                <a:spcBef>
                  <a:spcPct val="0"/>
                </a:spcBef>
              </a:pPr>
              <a:r>
                <a:rPr lang="en-US" sz="1196" b="1">
                  <a:solidFill>
                    <a:srgbClr val="000000"/>
                  </a:solidFill>
                  <a:latin typeface="Inter Bold"/>
                  <a:ea typeface="Inter Bold"/>
                  <a:cs typeface="Inter Bold"/>
                  <a:sym typeface="Inter Bold"/>
                </a:rPr>
                <a:t>Converted</a:t>
              </a:r>
            </a:p>
          </p:txBody>
        </p:sp>
        <p:sp>
          <p:nvSpPr>
            <p:cNvPr id="34" name="AutoShape 34"/>
            <p:cNvSpPr/>
            <p:nvPr/>
          </p:nvSpPr>
          <p:spPr>
            <a:xfrm flipV="1">
              <a:off x="448170" y="2355372"/>
              <a:ext cx="542685" cy="542685"/>
            </a:xfrm>
            <a:prstGeom prst="line">
              <a:avLst/>
            </a:prstGeom>
            <a:ln w="25400" cap="flat">
              <a:solidFill>
                <a:srgbClr val="FFFFFF"/>
              </a:solidFill>
              <a:prstDash val="solid"/>
              <a:headEnd type="none" w="sm" len="sm"/>
              <a:tailEnd type="triangle" w="lg" len="med"/>
            </a:ln>
          </p:spPr>
          <p:txBody>
            <a:bodyPr/>
            <a:lstStyle/>
            <a:p>
              <a:endParaRPr lang="es-ES"/>
            </a:p>
          </p:txBody>
        </p:sp>
        <p:sp>
          <p:nvSpPr>
            <p:cNvPr id="35" name="AutoShape 35"/>
            <p:cNvSpPr/>
            <p:nvPr/>
          </p:nvSpPr>
          <p:spPr>
            <a:xfrm flipH="1" flipV="1">
              <a:off x="448170" y="7196695"/>
              <a:ext cx="542607" cy="547837"/>
            </a:xfrm>
            <a:prstGeom prst="line">
              <a:avLst/>
            </a:prstGeom>
            <a:ln w="25400" cap="flat">
              <a:solidFill>
                <a:srgbClr val="FFFFFF"/>
              </a:solidFill>
              <a:prstDash val="solid"/>
              <a:headEnd type="none" w="sm" len="sm"/>
              <a:tailEnd type="triangle" w="lg" len="med"/>
            </a:ln>
          </p:spPr>
          <p:txBody>
            <a:bodyPr/>
            <a:lstStyle/>
            <a:p>
              <a:endParaRPr lang="es-ES"/>
            </a:p>
          </p:txBody>
        </p:sp>
        <p:sp>
          <p:nvSpPr>
            <p:cNvPr id="36" name="AutoShape 36"/>
            <p:cNvSpPr/>
            <p:nvPr/>
          </p:nvSpPr>
          <p:spPr>
            <a:xfrm flipH="1" flipV="1">
              <a:off x="6638349" y="1031652"/>
              <a:ext cx="514953" cy="519765"/>
            </a:xfrm>
            <a:prstGeom prst="line">
              <a:avLst/>
            </a:prstGeom>
            <a:ln w="25400" cap="flat">
              <a:solidFill>
                <a:srgbClr val="FFFFFF"/>
              </a:solidFill>
              <a:prstDash val="solid"/>
              <a:headEnd type="none" w="sm" len="sm"/>
              <a:tailEnd type="triangle" w="lg" len="med"/>
            </a:ln>
          </p:spPr>
          <p:txBody>
            <a:bodyPr/>
            <a:lstStyle/>
            <a:p>
              <a:endParaRPr lang="es-ES"/>
            </a:p>
          </p:txBody>
        </p:sp>
        <p:sp>
          <p:nvSpPr>
            <p:cNvPr id="37" name="AutoShape 37"/>
            <p:cNvSpPr/>
            <p:nvPr/>
          </p:nvSpPr>
          <p:spPr>
            <a:xfrm flipV="1">
              <a:off x="10112429" y="5043289"/>
              <a:ext cx="514953" cy="542685"/>
            </a:xfrm>
            <a:prstGeom prst="line">
              <a:avLst/>
            </a:prstGeom>
            <a:ln w="25400" cap="flat">
              <a:solidFill>
                <a:srgbClr val="FFFFFF"/>
              </a:solidFill>
              <a:prstDash val="solid"/>
              <a:headEnd type="none" w="sm" len="sm"/>
              <a:tailEnd type="triangle" w="lg" len="med"/>
            </a:ln>
          </p:spPr>
          <p:txBody>
            <a:bodyPr/>
            <a:lstStyle/>
            <a:p>
              <a:endParaRPr lang="es-ES"/>
            </a:p>
          </p:txBody>
        </p:sp>
        <p:sp>
          <p:nvSpPr>
            <p:cNvPr id="38" name="AutoShape 38"/>
            <p:cNvSpPr/>
            <p:nvPr/>
          </p:nvSpPr>
          <p:spPr>
            <a:xfrm flipV="1">
              <a:off x="6631654" y="8549591"/>
              <a:ext cx="617982" cy="542685"/>
            </a:xfrm>
            <a:prstGeom prst="line">
              <a:avLst/>
            </a:prstGeom>
            <a:ln w="25400" cap="flat">
              <a:solidFill>
                <a:srgbClr val="FFFFFF"/>
              </a:solidFill>
              <a:prstDash val="solid"/>
              <a:headEnd type="none" w="sm" len="sm"/>
              <a:tailEnd type="triangle" w="lg" len="med"/>
            </a:ln>
          </p:spPr>
          <p:txBody>
            <a:bodyPr/>
            <a:lstStyle/>
            <a:p>
              <a:endParaRPr lang="es-ES"/>
            </a:p>
          </p:txBody>
        </p:sp>
        <p:sp>
          <p:nvSpPr>
            <p:cNvPr id="39" name="AutoShape 39"/>
            <p:cNvSpPr/>
            <p:nvPr/>
          </p:nvSpPr>
          <p:spPr>
            <a:xfrm>
              <a:off x="1160160" y="3413812"/>
              <a:ext cx="13456" cy="3276920"/>
            </a:xfrm>
            <a:prstGeom prst="line">
              <a:avLst/>
            </a:prstGeom>
            <a:ln w="25400" cap="flat">
              <a:solidFill>
                <a:srgbClr val="FFFFFF"/>
              </a:solidFill>
              <a:prstDash val="solid"/>
              <a:headEnd type="none" w="sm" len="sm"/>
              <a:tailEnd type="triangle" w="lg" len="med"/>
            </a:ln>
          </p:spPr>
          <p:txBody>
            <a:bodyPr/>
            <a:lstStyle/>
            <a:p>
              <a:endParaRPr lang="es-ES"/>
            </a:p>
          </p:txBody>
        </p:sp>
        <p:sp>
          <p:nvSpPr>
            <p:cNvPr id="40" name="AutoShape 40"/>
            <p:cNvSpPr/>
            <p:nvPr/>
          </p:nvSpPr>
          <p:spPr>
            <a:xfrm flipV="1">
              <a:off x="1490524" y="1809624"/>
              <a:ext cx="4658659" cy="1088434"/>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1" name="AutoShape 41"/>
            <p:cNvSpPr/>
            <p:nvPr/>
          </p:nvSpPr>
          <p:spPr>
            <a:xfrm flipV="1">
              <a:off x="1454391" y="2075311"/>
              <a:ext cx="4974944" cy="4844305"/>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2" name="AutoShape 42"/>
            <p:cNvSpPr/>
            <p:nvPr/>
          </p:nvSpPr>
          <p:spPr>
            <a:xfrm>
              <a:off x="7004046" y="1975307"/>
              <a:ext cx="2802181" cy="2619870"/>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3" name="AutoShape 43"/>
            <p:cNvSpPr/>
            <p:nvPr/>
          </p:nvSpPr>
          <p:spPr>
            <a:xfrm>
              <a:off x="1438727" y="3204611"/>
              <a:ext cx="8153657" cy="1683066"/>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4" name="AutoShape 44"/>
            <p:cNvSpPr/>
            <p:nvPr/>
          </p:nvSpPr>
          <p:spPr>
            <a:xfrm flipV="1">
              <a:off x="1533462" y="5244324"/>
              <a:ext cx="8047814" cy="1957523"/>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5" name="AutoShape 45"/>
            <p:cNvSpPr/>
            <p:nvPr/>
          </p:nvSpPr>
          <p:spPr>
            <a:xfrm flipV="1">
              <a:off x="7151424" y="5511248"/>
              <a:ext cx="2686021" cy="2881813"/>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6" name="AutoShape 46"/>
            <p:cNvSpPr/>
            <p:nvPr/>
          </p:nvSpPr>
          <p:spPr>
            <a:xfrm flipH="1" flipV="1">
              <a:off x="6761597" y="2102967"/>
              <a:ext cx="13173" cy="5923008"/>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7" name="AutoShape 47"/>
            <p:cNvSpPr/>
            <p:nvPr/>
          </p:nvSpPr>
          <p:spPr>
            <a:xfrm>
              <a:off x="1252476" y="3373632"/>
              <a:ext cx="4859811" cy="5018095"/>
            </a:xfrm>
            <a:prstGeom prst="line">
              <a:avLst/>
            </a:prstGeom>
            <a:ln w="25400" cap="flat">
              <a:solidFill>
                <a:srgbClr val="FFFFFF"/>
              </a:solidFill>
              <a:prstDash val="solid"/>
              <a:headEnd type="triangle" w="lg" len="med"/>
              <a:tailEnd type="none" w="sm" len="sm"/>
            </a:ln>
          </p:spPr>
          <p:txBody>
            <a:bodyPr/>
            <a:lstStyle/>
            <a:p>
              <a:endParaRPr lang="es-ES"/>
            </a:p>
          </p:txBody>
        </p:sp>
        <p:sp>
          <p:nvSpPr>
            <p:cNvPr id="48" name="AutoShape 48"/>
            <p:cNvSpPr/>
            <p:nvPr/>
          </p:nvSpPr>
          <p:spPr>
            <a:xfrm>
              <a:off x="1493069" y="7407675"/>
              <a:ext cx="4595900" cy="1141916"/>
            </a:xfrm>
            <a:prstGeom prst="line">
              <a:avLst/>
            </a:prstGeom>
            <a:ln w="25400" cap="flat">
              <a:solidFill>
                <a:srgbClr val="FFFFFF"/>
              </a:solidFill>
              <a:prstDash val="solid"/>
              <a:headEnd type="none" w="sm" len="sm"/>
              <a:tailEnd type="triangle" w="lg" len="med"/>
            </a:ln>
          </p:spPr>
          <p:txBody>
            <a:bodyPr/>
            <a:lstStyle/>
            <a:p>
              <a:endParaRPr lang="es-ES"/>
            </a:p>
          </p:txBody>
        </p:sp>
        <p:sp>
          <p:nvSpPr>
            <p:cNvPr id="49" name="TextBox 49"/>
            <p:cNvSpPr txBox="1"/>
            <p:nvPr/>
          </p:nvSpPr>
          <p:spPr>
            <a:xfrm>
              <a:off x="15310" y="-9525"/>
              <a:ext cx="11142007" cy="428625"/>
            </a:xfrm>
            <a:prstGeom prst="rect">
              <a:avLst/>
            </a:prstGeom>
          </p:spPr>
          <p:txBody>
            <a:bodyPr lIns="0" tIns="0" rIns="0" bIns="0" rtlCol="0" anchor="t">
              <a:spAutoFit/>
            </a:bodyPr>
            <a:lstStyle/>
            <a:p>
              <a:pPr algn="ctr">
                <a:lnSpc>
                  <a:spcPts val="2519"/>
                </a:lnSpc>
                <a:spcBef>
                  <a:spcPct val="0"/>
                </a:spcBef>
              </a:pPr>
              <a:r>
                <a:rPr lang="en-US" sz="2099" b="1">
                  <a:solidFill>
                    <a:srgbClr val="FFFFFF"/>
                  </a:solidFill>
                  <a:latin typeface="Inter Bold"/>
                  <a:ea typeface="Inter Bold"/>
                  <a:cs typeface="Inter Bold"/>
                  <a:sym typeface="Inter Bold"/>
                </a:rPr>
                <a:t>Pre-Campaign Markov Matrix</a:t>
              </a:r>
            </a:p>
          </p:txBody>
        </p:sp>
      </p:grpSp>
      <p:sp>
        <p:nvSpPr>
          <p:cNvPr id="50" name="TextBox 50"/>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51" name="TextBox 51"/>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52" name="TextBox 52"/>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53" name="TextBox 53"/>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54" name="TextBox 54"/>
          <p:cNvSpPr txBox="1"/>
          <p:nvPr/>
        </p:nvSpPr>
        <p:spPr>
          <a:xfrm>
            <a:off x="1156149" y="1747987"/>
            <a:ext cx="7228132"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Before </a:t>
            </a:r>
            <a:r>
              <a:rPr lang="en-US" sz="4800">
                <a:solidFill>
                  <a:srgbClr val="FFFFFF"/>
                </a:solidFill>
                <a:latin typeface="Inter"/>
                <a:ea typeface="Inter"/>
                <a:cs typeface="Inter"/>
                <a:sym typeface="Inter"/>
              </a:rPr>
              <a:t>the Buzz</a:t>
            </a:r>
          </a:p>
        </p:txBody>
      </p:sp>
      <p:sp>
        <p:nvSpPr>
          <p:cNvPr id="55" name="TextBox 55"/>
          <p:cNvSpPr txBox="1"/>
          <p:nvPr/>
        </p:nvSpPr>
        <p:spPr>
          <a:xfrm>
            <a:off x="1038975" y="3076174"/>
            <a:ext cx="7345307" cy="1920240"/>
          </a:xfrm>
          <a:prstGeom prst="rect">
            <a:avLst/>
          </a:prstGeom>
        </p:spPr>
        <p:txBody>
          <a:bodyPr lIns="0" tIns="0" rIns="0" bIns="0" rtlCol="0" anchor="t">
            <a:spAutoFit/>
          </a:bodyPr>
          <a:lstStyle/>
          <a:p>
            <a:pPr marL="453390" lvl="1" indent="-226695" algn="just">
              <a:lnSpc>
                <a:spcPts val="5250"/>
              </a:lnSpc>
              <a:buFont typeface="Arial"/>
              <a:buChar char="•"/>
            </a:pPr>
            <a:r>
              <a:rPr lang="en-US" sz="2100" b="1">
                <a:solidFill>
                  <a:srgbClr val="FFFFFF"/>
                </a:solidFill>
                <a:latin typeface="Inter Ultra-Bold"/>
                <a:ea typeface="Inter Ultra-Bold"/>
                <a:cs typeface="Inter Ultra-Bold"/>
                <a:sym typeface="Inter Ultra-Bold"/>
              </a:rPr>
              <a:t>High skepticism</a:t>
            </a:r>
            <a:r>
              <a:rPr lang="en-US" sz="2100">
                <a:solidFill>
                  <a:srgbClr val="FFFFFF"/>
                </a:solidFill>
                <a:latin typeface="Inter Light"/>
                <a:ea typeface="Inter Light"/>
                <a:cs typeface="Inter Light"/>
                <a:sym typeface="Inter Light"/>
              </a:rPr>
              <a:t> and </a:t>
            </a:r>
            <a:r>
              <a:rPr lang="en-US" sz="2100" b="1">
                <a:solidFill>
                  <a:srgbClr val="FFFFFF"/>
                </a:solidFill>
                <a:latin typeface="Inter Ultra-Bold"/>
                <a:ea typeface="Inter Ultra-Bold"/>
                <a:cs typeface="Inter Ultra-Bold"/>
                <a:sym typeface="Inter Ultra-Bold"/>
              </a:rPr>
              <a:t>low conversion rates</a:t>
            </a:r>
          </a:p>
          <a:p>
            <a:pPr marL="453390" lvl="1" indent="-226695" algn="just">
              <a:lnSpc>
                <a:spcPts val="5250"/>
              </a:lnSpc>
              <a:buFont typeface="Arial"/>
              <a:buChar char="•"/>
            </a:pPr>
            <a:r>
              <a:rPr lang="en-US" sz="2100">
                <a:solidFill>
                  <a:srgbClr val="FFFFFF"/>
                </a:solidFill>
                <a:latin typeface="Inter Light"/>
                <a:ea typeface="Inter Light"/>
                <a:cs typeface="Inter Light"/>
                <a:sym typeface="Inter Light"/>
              </a:rPr>
              <a:t>Many users remain </a:t>
            </a:r>
            <a:r>
              <a:rPr lang="en-US" sz="2100" b="1">
                <a:solidFill>
                  <a:srgbClr val="FFFFFF"/>
                </a:solidFill>
                <a:latin typeface="Inter Ultra-Bold"/>
                <a:ea typeface="Inter Ultra-Bold"/>
                <a:cs typeface="Inter Ultra-Bold"/>
                <a:sym typeface="Inter Ultra-Bold"/>
              </a:rPr>
              <a:t>stuck</a:t>
            </a:r>
            <a:r>
              <a:rPr lang="en-US" sz="2100">
                <a:solidFill>
                  <a:srgbClr val="FFFFFF"/>
                </a:solidFill>
                <a:latin typeface="Inter Light"/>
                <a:ea typeface="Inter Light"/>
                <a:cs typeface="Inter Light"/>
                <a:sym typeface="Inter Light"/>
              </a:rPr>
              <a:t> in “Observer” or “Explorer”</a:t>
            </a:r>
          </a:p>
          <a:p>
            <a:pPr marL="453390" lvl="1" indent="-226695" algn="just">
              <a:lnSpc>
                <a:spcPts val="5250"/>
              </a:lnSpc>
              <a:buFont typeface="Arial"/>
              <a:buChar char="•"/>
            </a:pPr>
            <a:r>
              <a:rPr lang="en-US" sz="2100">
                <a:solidFill>
                  <a:srgbClr val="FFFFFF"/>
                </a:solidFill>
                <a:latin typeface="Inter Light"/>
                <a:ea typeface="Inter Light"/>
                <a:cs typeface="Inter Light"/>
                <a:sym typeface="Inter Light"/>
              </a:rPr>
              <a:t>Significant </a:t>
            </a:r>
            <a:r>
              <a:rPr lang="en-US" sz="2100" b="1">
                <a:solidFill>
                  <a:srgbClr val="FFFFFF"/>
                </a:solidFill>
                <a:latin typeface="Inter Ultra-Bold"/>
                <a:ea typeface="Inter Ultra-Bold"/>
                <a:cs typeface="Inter Ultra-Bold"/>
                <a:sym typeface="Inter Ultra-Bold"/>
              </a:rPr>
              <a:t>risk of drop-off</a:t>
            </a:r>
          </a:p>
        </p:txBody>
      </p:sp>
      <p:sp>
        <p:nvSpPr>
          <p:cNvPr id="56" name="TextBox 56"/>
          <p:cNvSpPr txBox="1"/>
          <p:nvPr/>
        </p:nvSpPr>
        <p:spPr>
          <a:xfrm>
            <a:off x="2821764" y="2499360"/>
            <a:ext cx="3555653"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The Calm Before Conversion</a:t>
            </a:r>
          </a:p>
        </p:txBody>
      </p:sp>
      <p:sp>
        <p:nvSpPr>
          <p:cNvPr id="57" name="Freeform 57"/>
          <p:cNvSpPr/>
          <p:nvPr/>
        </p:nvSpPr>
        <p:spPr>
          <a:xfrm>
            <a:off x="1156149" y="5867400"/>
            <a:ext cx="6886883" cy="5759156"/>
          </a:xfrm>
          <a:custGeom>
            <a:avLst/>
            <a:gdLst/>
            <a:ahLst/>
            <a:cxnLst/>
            <a:rect l="l" t="t" r="r" b="b"/>
            <a:pathLst>
              <a:path w="6886883" h="5759156">
                <a:moveTo>
                  <a:pt x="0" y="0"/>
                </a:moveTo>
                <a:lnTo>
                  <a:pt x="6886883" y="0"/>
                </a:lnTo>
                <a:lnTo>
                  <a:pt x="6886883" y="5759156"/>
                </a:lnTo>
                <a:lnTo>
                  <a:pt x="0" y="5759156"/>
                </a:lnTo>
                <a:lnTo>
                  <a:pt x="0" y="0"/>
                </a:lnTo>
                <a:close/>
              </a:path>
            </a:pathLst>
          </a:custGeom>
          <a:blipFill>
            <a:blip r:embed="rId4"/>
            <a:stretch>
              <a:fillRect/>
            </a:stretch>
          </a:blipFill>
        </p:spPr>
        <p:txBody>
          <a:bodyPr/>
          <a:lstStyle/>
          <a:p>
            <a:endParaRPr lang="es-E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APPLE VISION PRO</a:t>
            </a:r>
          </a:p>
        </p:txBody>
      </p:sp>
      <p:sp>
        <p:nvSpPr>
          <p:cNvPr id="4" name="TextBox 4"/>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IPHONE 16E</a:t>
            </a:r>
          </a:p>
        </p:txBody>
      </p:sp>
      <p:sp>
        <p:nvSpPr>
          <p:cNvPr id="5" name="TextBox 5"/>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6" name="TextBox 6"/>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7" name="TextBox 7"/>
          <p:cNvSpPr txBox="1"/>
          <p:nvPr/>
        </p:nvSpPr>
        <p:spPr>
          <a:xfrm>
            <a:off x="1156149" y="1747987"/>
            <a:ext cx="7228132"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After </a:t>
            </a:r>
            <a:r>
              <a:rPr lang="en-US" sz="4800">
                <a:solidFill>
                  <a:srgbClr val="FFFFFF"/>
                </a:solidFill>
                <a:latin typeface="Inter"/>
                <a:ea typeface="Inter"/>
                <a:cs typeface="Inter"/>
                <a:sym typeface="Inter"/>
              </a:rPr>
              <a:t>the Buzz</a:t>
            </a:r>
          </a:p>
        </p:txBody>
      </p:sp>
      <p:sp>
        <p:nvSpPr>
          <p:cNvPr id="8" name="TextBox 8"/>
          <p:cNvSpPr txBox="1"/>
          <p:nvPr/>
        </p:nvSpPr>
        <p:spPr>
          <a:xfrm>
            <a:off x="1038975" y="2918460"/>
            <a:ext cx="7345307" cy="2586990"/>
          </a:xfrm>
          <a:prstGeom prst="rect">
            <a:avLst/>
          </a:prstGeom>
        </p:spPr>
        <p:txBody>
          <a:bodyPr lIns="0" tIns="0" rIns="0" bIns="0" rtlCol="0" anchor="t">
            <a:spAutoFit/>
          </a:bodyPr>
          <a:lstStyle/>
          <a:p>
            <a:pPr marL="453390" lvl="1" indent="-226695" algn="just">
              <a:lnSpc>
                <a:spcPts val="5250"/>
              </a:lnSpc>
              <a:buFont typeface="Arial"/>
              <a:buChar char="•"/>
            </a:pPr>
            <a:r>
              <a:rPr lang="en-US" sz="2100">
                <a:solidFill>
                  <a:srgbClr val="FFFFFF"/>
                </a:solidFill>
                <a:latin typeface="Inter"/>
                <a:ea typeface="Inter"/>
                <a:cs typeface="Inter"/>
                <a:sym typeface="Inter"/>
              </a:rPr>
              <a:t>Reduced</a:t>
            </a:r>
            <a:r>
              <a:rPr lang="en-US" sz="2100" b="1">
                <a:solidFill>
                  <a:srgbClr val="FFFFFF"/>
                </a:solidFill>
                <a:latin typeface="Inter Ultra-Bold"/>
                <a:ea typeface="Inter Ultra-Bold"/>
                <a:cs typeface="Inter Ultra-Bold"/>
                <a:sym typeface="Inter Ultra-Bold"/>
              </a:rPr>
              <a:t> skepticism </a:t>
            </a:r>
            <a:r>
              <a:rPr lang="en-US" sz="2100">
                <a:solidFill>
                  <a:srgbClr val="FFFFFF"/>
                </a:solidFill>
                <a:latin typeface="Inter"/>
                <a:ea typeface="Inter"/>
                <a:cs typeface="Inter"/>
                <a:sym typeface="Inter"/>
              </a:rPr>
              <a:t>and</a:t>
            </a:r>
            <a:r>
              <a:rPr lang="en-US" sz="2100" b="1">
                <a:solidFill>
                  <a:srgbClr val="FFFFFF"/>
                </a:solidFill>
                <a:latin typeface="Inter Ultra-Bold"/>
                <a:ea typeface="Inter Ultra-Bold"/>
                <a:cs typeface="Inter Ultra-Bold"/>
                <a:sym typeface="Inter Ultra-Bold"/>
              </a:rPr>
              <a:t> higher engagement</a:t>
            </a:r>
          </a:p>
          <a:p>
            <a:pPr marL="453390" lvl="1" indent="-226695" algn="just">
              <a:lnSpc>
                <a:spcPts val="5250"/>
              </a:lnSpc>
              <a:buFont typeface="Arial"/>
              <a:buChar char="•"/>
            </a:pPr>
            <a:r>
              <a:rPr lang="en-US" sz="2100" b="1">
                <a:solidFill>
                  <a:srgbClr val="FFFFFF"/>
                </a:solidFill>
                <a:latin typeface="Inter Ultra-Bold"/>
                <a:ea typeface="Inter Ultra-Bold"/>
                <a:cs typeface="Inter Ultra-Bold"/>
                <a:sym typeface="Inter Ultra-Bold"/>
              </a:rPr>
              <a:t>Boost </a:t>
            </a:r>
            <a:r>
              <a:rPr lang="en-US" sz="2100">
                <a:solidFill>
                  <a:srgbClr val="FFFFFF"/>
                </a:solidFill>
                <a:latin typeface="Inter"/>
                <a:ea typeface="Inter"/>
                <a:cs typeface="Inter"/>
                <a:sym typeface="Inter"/>
              </a:rPr>
              <a:t>in transitions from “Observer” and “Explorer” to “Tester”</a:t>
            </a:r>
          </a:p>
          <a:p>
            <a:pPr marL="453390" lvl="1" indent="-226695" algn="just">
              <a:lnSpc>
                <a:spcPts val="5250"/>
              </a:lnSpc>
              <a:buFont typeface="Arial"/>
              <a:buChar char="•"/>
            </a:pPr>
            <a:r>
              <a:rPr lang="en-US" sz="2100" b="1">
                <a:solidFill>
                  <a:srgbClr val="FFFFFF"/>
                </a:solidFill>
                <a:latin typeface="Inter Ultra-Bold"/>
                <a:ea typeface="Inter Ultra-Bold"/>
                <a:cs typeface="Inter Ultra-Bold"/>
                <a:sym typeface="Inter Ultra-Bold"/>
              </a:rPr>
              <a:t>Higher retention </a:t>
            </a:r>
            <a:r>
              <a:rPr lang="en-US" sz="2100">
                <a:solidFill>
                  <a:srgbClr val="FFFFFF"/>
                </a:solidFill>
                <a:latin typeface="Inter"/>
                <a:ea typeface="Inter"/>
                <a:cs typeface="Inter"/>
                <a:sym typeface="Inter"/>
              </a:rPr>
              <a:t>among “Converted” users</a:t>
            </a:r>
          </a:p>
        </p:txBody>
      </p:sp>
      <p:sp>
        <p:nvSpPr>
          <p:cNvPr id="9" name="TextBox 9"/>
          <p:cNvSpPr txBox="1"/>
          <p:nvPr/>
        </p:nvSpPr>
        <p:spPr>
          <a:xfrm>
            <a:off x="2860422" y="2499360"/>
            <a:ext cx="3478337" cy="323850"/>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Riding the Conversion Wave</a:t>
            </a:r>
          </a:p>
        </p:txBody>
      </p:sp>
      <p:sp>
        <p:nvSpPr>
          <p:cNvPr id="10" name="Freeform 10"/>
          <p:cNvSpPr/>
          <p:nvPr/>
        </p:nvSpPr>
        <p:spPr>
          <a:xfrm>
            <a:off x="1156149" y="5867400"/>
            <a:ext cx="6886883" cy="5759156"/>
          </a:xfrm>
          <a:custGeom>
            <a:avLst/>
            <a:gdLst/>
            <a:ahLst/>
            <a:cxnLst/>
            <a:rect l="l" t="t" r="r" b="b"/>
            <a:pathLst>
              <a:path w="6886883" h="5759156">
                <a:moveTo>
                  <a:pt x="0" y="0"/>
                </a:moveTo>
                <a:lnTo>
                  <a:pt x="6886883" y="0"/>
                </a:lnTo>
                <a:lnTo>
                  <a:pt x="6886883" y="5759156"/>
                </a:lnTo>
                <a:lnTo>
                  <a:pt x="0" y="5759156"/>
                </a:lnTo>
                <a:lnTo>
                  <a:pt x="0" y="0"/>
                </a:lnTo>
                <a:close/>
              </a:path>
            </a:pathLst>
          </a:custGeom>
          <a:blipFill>
            <a:blip r:embed="rId4"/>
            <a:stretch>
              <a:fillRect/>
            </a:stretch>
          </a:blipFill>
        </p:spPr>
        <p:txBody>
          <a:bodyPr/>
          <a:lstStyle/>
          <a:p>
            <a:endParaRPr lang="es-ES"/>
          </a:p>
        </p:txBody>
      </p:sp>
      <p:grpSp>
        <p:nvGrpSpPr>
          <p:cNvPr id="11" name="Group 11"/>
          <p:cNvGrpSpPr/>
          <p:nvPr/>
        </p:nvGrpSpPr>
        <p:grpSpPr>
          <a:xfrm>
            <a:off x="8830256" y="2109937"/>
            <a:ext cx="8500775" cy="7114229"/>
            <a:chOff x="0" y="0"/>
            <a:chExt cx="11334366" cy="9485639"/>
          </a:xfrm>
        </p:grpSpPr>
        <p:grpSp>
          <p:nvGrpSpPr>
            <p:cNvPr id="12" name="Group 12"/>
            <p:cNvGrpSpPr/>
            <p:nvPr/>
          </p:nvGrpSpPr>
          <p:grpSpPr>
            <a:xfrm>
              <a:off x="529578" y="2355372"/>
              <a:ext cx="1085371" cy="10853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D62"/>
              </a:solidFill>
              <a:ln cap="sq">
                <a:noFill/>
                <a:prstDash val="solid"/>
                <a:miter/>
              </a:ln>
            </p:spPr>
            <p:txBody>
              <a:bodyPr/>
              <a:lstStyle/>
              <a:p>
                <a:endParaRPr lang="es-ES"/>
              </a:p>
            </p:txBody>
          </p:sp>
          <p:sp>
            <p:nvSpPr>
              <p:cNvPr id="14" name="TextBox 14"/>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15" name="Group 15"/>
            <p:cNvGrpSpPr/>
            <p:nvPr/>
          </p:nvGrpSpPr>
          <p:grpSpPr>
            <a:xfrm>
              <a:off x="529499" y="6659162"/>
              <a:ext cx="1085371" cy="10853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2A6"/>
              </a:solidFill>
              <a:ln cap="sq">
                <a:noFill/>
                <a:prstDash val="solid"/>
                <a:miter/>
              </a:ln>
            </p:spPr>
            <p:txBody>
              <a:bodyPr/>
              <a:lstStyle/>
              <a:p>
                <a:endParaRPr lang="es-ES"/>
              </a:p>
            </p:txBody>
          </p:sp>
          <p:sp>
            <p:nvSpPr>
              <p:cNvPr id="17" name="TextBox 17"/>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18" name="Group 18"/>
            <p:cNvGrpSpPr/>
            <p:nvPr/>
          </p:nvGrpSpPr>
          <p:grpSpPr>
            <a:xfrm>
              <a:off x="6177072" y="1031652"/>
              <a:ext cx="1085371" cy="10853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A0CB"/>
              </a:solidFill>
              <a:ln cap="sq">
                <a:noFill/>
                <a:prstDash val="solid"/>
                <a:miter/>
              </a:ln>
            </p:spPr>
            <p:txBody>
              <a:bodyPr/>
              <a:lstStyle/>
              <a:p>
                <a:endParaRPr lang="es-ES"/>
              </a:p>
            </p:txBody>
          </p:sp>
          <p:sp>
            <p:nvSpPr>
              <p:cNvPr id="20" name="TextBox 20"/>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21" name="Group 21"/>
            <p:cNvGrpSpPr/>
            <p:nvPr/>
          </p:nvGrpSpPr>
          <p:grpSpPr>
            <a:xfrm>
              <a:off x="6170377" y="8006905"/>
              <a:ext cx="1085371" cy="10853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D853"/>
              </a:solidFill>
              <a:ln cap="sq">
                <a:noFill/>
                <a:prstDash val="solid"/>
                <a:miter/>
              </a:ln>
            </p:spPr>
            <p:txBody>
              <a:bodyPr/>
              <a:lstStyle/>
              <a:p>
                <a:endParaRPr lang="es-ES"/>
              </a:p>
            </p:txBody>
          </p:sp>
          <p:sp>
            <p:nvSpPr>
              <p:cNvPr id="23" name="TextBox 23"/>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grpSp>
          <p:nvGrpSpPr>
            <p:cNvPr id="24" name="Group 24"/>
            <p:cNvGrpSpPr/>
            <p:nvPr/>
          </p:nvGrpSpPr>
          <p:grpSpPr>
            <a:xfrm>
              <a:off x="9651152" y="4500604"/>
              <a:ext cx="1085371" cy="1085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AC3"/>
              </a:solidFill>
              <a:ln cap="sq">
                <a:noFill/>
                <a:prstDash val="solid"/>
                <a:miter/>
              </a:ln>
            </p:spPr>
            <p:txBody>
              <a:bodyPr/>
              <a:lstStyle/>
              <a:p>
                <a:endParaRPr lang="es-ES"/>
              </a:p>
            </p:txBody>
          </p:sp>
          <p:sp>
            <p:nvSpPr>
              <p:cNvPr id="26" name="TextBox 26"/>
              <p:cNvSpPr txBox="1"/>
              <p:nvPr/>
            </p:nvSpPr>
            <p:spPr>
              <a:xfrm>
                <a:off x="76200" y="66675"/>
                <a:ext cx="660400" cy="669925"/>
              </a:xfrm>
              <a:prstGeom prst="rect">
                <a:avLst/>
              </a:prstGeom>
            </p:spPr>
            <p:txBody>
              <a:bodyPr lIns="39368" tIns="39368" rIns="39368" bIns="39368" rtlCol="0" anchor="ctr"/>
              <a:lstStyle/>
              <a:p>
                <a:pPr algn="ctr">
                  <a:lnSpc>
                    <a:spcPts val="2519"/>
                  </a:lnSpc>
                </a:pPr>
                <a:endParaRPr/>
              </a:p>
            </p:txBody>
          </p:sp>
        </p:grpSp>
        <p:sp>
          <p:nvSpPr>
            <p:cNvPr id="27" name="AutoShape 27"/>
            <p:cNvSpPr/>
            <p:nvPr/>
          </p:nvSpPr>
          <p:spPr>
            <a:xfrm flipV="1">
              <a:off x="1571932" y="1574338"/>
              <a:ext cx="4605140" cy="1111610"/>
            </a:xfrm>
            <a:prstGeom prst="line">
              <a:avLst/>
            </a:prstGeom>
            <a:ln w="25400" cap="flat">
              <a:solidFill>
                <a:srgbClr val="4DCFAF"/>
              </a:solidFill>
              <a:prstDash val="solid"/>
              <a:headEnd type="none" w="sm" len="sm"/>
              <a:tailEnd type="triangle" w="lg" len="med"/>
            </a:ln>
          </p:spPr>
          <p:txBody>
            <a:bodyPr/>
            <a:lstStyle/>
            <a:p>
              <a:endParaRPr lang="es-ES"/>
            </a:p>
          </p:txBody>
        </p:sp>
        <p:sp>
          <p:nvSpPr>
            <p:cNvPr id="28" name="AutoShape 28"/>
            <p:cNvSpPr/>
            <p:nvPr/>
          </p:nvSpPr>
          <p:spPr>
            <a:xfrm>
              <a:off x="1598987" y="3029237"/>
              <a:ext cx="8138163" cy="1720766"/>
            </a:xfrm>
            <a:prstGeom prst="line">
              <a:avLst/>
            </a:prstGeom>
            <a:ln w="25400" cap="flat">
              <a:solidFill>
                <a:srgbClr val="4DCFAF"/>
              </a:solidFill>
              <a:prstDash val="solid"/>
              <a:headEnd type="none" w="sm" len="sm"/>
              <a:tailEnd type="triangle" w="lg" len="med"/>
            </a:ln>
          </p:spPr>
          <p:txBody>
            <a:bodyPr/>
            <a:lstStyle/>
            <a:p>
              <a:endParaRPr lang="es-ES"/>
            </a:p>
          </p:txBody>
        </p:sp>
        <p:sp>
          <p:nvSpPr>
            <p:cNvPr id="29" name="AutoShape 29"/>
            <p:cNvSpPr/>
            <p:nvPr/>
          </p:nvSpPr>
          <p:spPr>
            <a:xfrm flipH="1">
              <a:off x="938542" y="3426267"/>
              <a:ext cx="8678" cy="3249474"/>
            </a:xfrm>
            <a:prstGeom prst="line">
              <a:avLst/>
            </a:prstGeom>
            <a:ln w="25400" cap="flat">
              <a:solidFill>
                <a:srgbClr val="4DCFAF"/>
              </a:solidFill>
              <a:prstDash val="solid"/>
              <a:headEnd type="triangle" w="lg" len="med"/>
              <a:tailEnd type="none" w="sm" len="sm"/>
            </a:ln>
          </p:spPr>
          <p:txBody>
            <a:bodyPr/>
            <a:lstStyle/>
            <a:p>
              <a:endParaRPr lang="es-ES"/>
            </a:p>
          </p:txBody>
        </p:sp>
        <p:sp>
          <p:nvSpPr>
            <p:cNvPr id="30" name="AutoShape 30"/>
            <p:cNvSpPr/>
            <p:nvPr/>
          </p:nvSpPr>
          <p:spPr>
            <a:xfrm>
              <a:off x="1430883" y="3305374"/>
              <a:ext cx="4854308" cy="4910361"/>
            </a:xfrm>
            <a:prstGeom prst="line">
              <a:avLst/>
            </a:prstGeom>
            <a:ln w="25400" cap="flat">
              <a:solidFill>
                <a:srgbClr val="4B4B4B"/>
              </a:solidFill>
              <a:prstDash val="solid"/>
              <a:headEnd type="none" w="sm" len="sm"/>
              <a:tailEnd type="triangle" w="lg" len="med"/>
            </a:ln>
          </p:spPr>
          <p:txBody>
            <a:bodyPr/>
            <a:lstStyle/>
            <a:p>
              <a:endParaRPr lang="es-ES"/>
            </a:p>
          </p:txBody>
        </p:sp>
        <p:sp>
          <p:nvSpPr>
            <p:cNvPr id="31" name="AutoShape 31"/>
            <p:cNvSpPr/>
            <p:nvPr/>
          </p:nvSpPr>
          <p:spPr>
            <a:xfrm flipV="1">
              <a:off x="1429657" y="2009891"/>
              <a:ext cx="4966315" cy="4783631"/>
            </a:xfrm>
            <a:prstGeom prst="line">
              <a:avLst/>
            </a:prstGeom>
            <a:ln w="25400" cap="flat">
              <a:solidFill>
                <a:srgbClr val="E14F64"/>
              </a:solidFill>
              <a:prstDash val="solid"/>
              <a:headEnd type="none" w="sm" len="sm"/>
              <a:tailEnd type="triangle" w="lg" len="med"/>
            </a:ln>
          </p:spPr>
          <p:txBody>
            <a:bodyPr/>
            <a:lstStyle/>
            <a:p>
              <a:endParaRPr lang="es-ES"/>
            </a:p>
          </p:txBody>
        </p:sp>
        <p:sp>
          <p:nvSpPr>
            <p:cNvPr id="32" name="AutoShape 32"/>
            <p:cNvSpPr/>
            <p:nvPr/>
          </p:nvSpPr>
          <p:spPr>
            <a:xfrm>
              <a:off x="1483794" y="7555536"/>
              <a:ext cx="4703779" cy="1159637"/>
            </a:xfrm>
            <a:prstGeom prst="line">
              <a:avLst/>
            </a:prstGeom>
            <a:ln w="25400" cap="flat">
              <a:solidFill>
                <a:srgbClr val="E14F64"/>
              </a:solidFill>
              <a:prstDash val="solid"/>
              <a:headEnd type="triangle" w="lg" len="med"/>
              <a:tailEnd type="none" w="sm" len="sm"/>
            </a:ln>
          </p:spPr>
          <p:txBody>
            <a:bodyPr/>
            <a:lstStyle/>
            <a:p>
              <a:endParaRPr lang="es-ES"/>
            </a:p>
          </p:txBody>
        </p:sp>
        <p:sp>
          <p:nvSpPr>
            <p:cNvPr id="33" name="AutoShape 33"/>
            <p:cNvSpPr/>
            <p:nvPr/>
          </p:nvSpPr>
          <p:spPr>
            <a:xfrm flipV="1">
              <a:off x="1594040" y="5076998"/>
              <a:ext cx="8031729" cy="1975427"/>
            </a:xfrm>
            <a:prstGeom prst="line">
              <a:avLst/>
            </a:prstGeom>
            <a:ln w="25400" cap="flat">
              <a:solidFill>
                <a:srgbClr val="4B4B4B"/>
              </a:solidFill>
              <a:prstDash val="solid"/>
              <a:headEnd type="none" w="sm" len="sm"/>
              <a:tailEnd type="triangle" w="lg" len="med"/>
            </a:ln>
          </p:spPr>
          <p:txBody>
            <a:bodyPr/>
            <a:lstStyle/>
            <a:p>
              <a:endParaRPr lang="es-ES"/>
            </a:p>
          </p:txBody>
        </p:sp>
        <p:sp>
          <p:nvSpPr>
            <p:cNvPr id="34" name="AutoShape 34"/>
            <p:cNvSpPr/>
            <p:nvPr/>
          </p:nvSpPr>
          <p:spPr>
            <a:xfrm flipV="1">
              <a:off x="6572899" y="2117023"/>
              <a:ext cx="146858" cy="5908156"/>
            </a:xfrm>
            <a:prstGeom prst="line">
              <a:avLst/>
            </a:prstGeom>
            <a:ln w="25400" cap="flat">
              <a:solidFill>
                <a:srgbClr val="E14F64"/>
              </a:solidFill>
              <a:prstDash val="solid"/>
              <a:headEnd type="none" w="sm" len="sm"/>
              <a:tailEnd type="triangle" w="lg" len="med"/>
            </a:ln>
          </p:spPr>
          <p:txBody>
            <a:bodyPr/>
            <a:lstStyle/>
            <a:p>
              <a:endParaRPr lang="es-ES"/>
            </a:p>
          </p:txBody>
        </p:sp>
        <p:sp>
          <p:nvSpPr>
            <p:cNvPr id="35" name="AutoShape 35"/>
            <p:cNvSpPr/>
            <p:nvPr/>
          </p:nvSpPr>
          <p:spPr>
            <a:xfrm flipV="1">
              <a:off x="7152495" y="5388995"/>
              <a:ext cx="2622999" cy="2842085"/>
            </a:xfrm>
            <a:prstGeom prst="line">
              <a:avLst/>
            </a:prstGeom>
            <a:ln w="25400" cap="flat">
              <a:solidFill>
                <a:srgbClr val="E14F64"/>
              </a:solidFill>
              <a:prstDash val="solid"/>
              <a:headEnd type="none" w="sm" len="sm"/>
              <a:tailEnd type="triangle" w="lg" len="med"/>
            </a:ln>
          </p:spPr>
          <p:txBody>
            <a:bodyPr/>
            <a:lstStyle/>
            <a:p>
              <a:endParaRPr lang="es-ES"/>
            </a:p>
          </p:txBody>
        </p:sp>
        <p:sp>
          <p:nvSpPr>
            <p:cNvPr id="36" name="AutoShape 36"/>
            <p:cNvSpPr/>
            <p:nvPr/>
          </p:nvSpPr>
          <p:spPr>
            <a:xfrm>
              <a:off x="7217726" y="1790403"/>
              <a:ext cx="2848252" cy="2725349"/>
            </a:xfrm>
            <a:prstGeom prst="line">
              <a:avLst/>
            </a:prstGeom>
            <a:ln w="25400" cap="flat">
              <a:solidFill>
                <a:srgbClr val="4DCFAF"/>
              </a:solidFill>
              <a:prstDash val="solid"/>
              <a:headEnd type="none" w="sm" len="sm"/>
              <a:tailEnd type="triangle" w="lg" len="med"/>
            </a:ln>
          </p:spPr>
          <p:txBody>
            <a:bodyPr/>
            <a:lstStyle/>
            <a:p>
              <a:endParaRPr lang="es-ES"/>
            </a:p>
          </p:txBody>
        </p:sp>
        <p:sp>
          <p:nvSpPr>
            <p:cNvPr id="37" name="TextBox 37"/>
            <p:cNvSpPr txBox="1"/>
            <p:nvPr/>
          </p:nvSpPr>
          <p:spPr>
            <a:xfrm>
              <a:off x="664329" y="7065606"/>
              <a:ext cx="815869"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Skeptic</a:t>
              </a:r>
            </a:p>
          </p:txBody>
        </p:sp>
        <p:sp>
          <p:nvSpPr>
            <p:cNvPr id="38" name="TextBox 38"/>
            <p:cNvSpPr txBox="1"/>
            <p:nvPr/>
          </p:nvSpPr>
          <p:spPr>
            <a:xfrm>
              <a:off x="542025" y="2766969"/>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Observer</a:t>
              </a:r>
            </a:p>
          </p:txBody>
        </p:sp>
        <p:sp>
          <p:nvSpPr>
            <p:cNvPr id="39" name="TextBox 39"/>
            <p:cNvSpPr txBox="1"/>
            <p:nvPr/>
          </p:nvSpPr>
          <p:spPr>
            <a:xfrm>
              <a:off x="6204804" y="1420328"/>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Explorer</a:t>
              </a:r>
            </a:p>
          </p:txBody>
        </p:sp>
        <p:sp>
          <p:nvSpPr>
            <p:cNvPr id="40" name="TextBox 40"/>
            <p:cNvSpPr txBox="1"/>
            <p:nvPr/>
          </p:nvSpPr>
          <p:spPr>
            <a:xfrm>
              <a:off x="9678884" y="4912200"/>
              <a:ext cx="1029907" cy="252653"/>
            </a:xfrm>
            <a:prstGeom prst="rect">
              <a:avLst/>
            </a:prstGeom>
          </p:spPr>
          <p:txBody>
            <a:bodyPr lIns="0" tIns="0" rIns="0" bIns="0" rtlCol="0" anchor="t">
              <a:spAutoFit/>
            </a:bodyPr>
            <a:lstStyle/>
            <a:p>
              <a:pPr algn="ctr">
                <a:lnSpc>
                  <a:spcPts val="1476"/>
                </a:lnSpc>
                <a:spcBef>
                  <a:spcPct val="0"/>
                </a:spcBef>
              </a:pPr>
              <a:r>
                <a:rPr lang="en-US" sz="1230" b="1">
                  <a:solidFill>
                    <a:srgbClr val="000000"/>
                  </a:solidFill>
                  <a:latin typeface="Inter Bold"/>
                  <a:ea typeface="Inter Bold"/>
                  <a:cs typeface="Inter Bold"/>
                  <a:sym typeface="Inter Bold"/>
                </a:rPr>
                <a:t>Tester</a:t>
              </a:r>
            </a:p>
          </p:txBody>
        </p:sp>
        <p:sp>
          <p:nvSpPr>
            <p:cNvPr id="41" name="TextBox 41"/>
            <p:cNvSpPr txBox="1"/>
            <p:nvPr/>
          </p:nvSpPr>
          <p:spPr>
            <a:xfrm>
              <a:off x="6095081" y="8422843"/>
              <a:ext cx="1235963" cy="243970"/>
            </a:xfrm>
            <a:prstGeom prst="rect">
              <a:avLst/>
            </a:prstGeom>
          </p:spPr>
          <p:txBody>
            <a:bodyPr lIns="0" tIns="0" rIns="0" bIns="0" rtlCol="0" anchor="t">
              <a:spAutoFit/>
            </a:bodyPr>
            <a:lstStyle/>
            <a:p>
              <a:pPr algn="ctr">
                <a:lnSpc>
                  <a:spcPts val="1435"/>
                </a:lnSpc>
                <a:spcBef>
                  <a:spcPct val="0"/>
                </a:spcBef>
              </a:pPr>
              <a:r>
                <a:rPr lang="en-US" sz="1196" b="1">
                  <a:solidFill>
                    <a:srgbClr val="000000"/>
                  </a:solidFill>
                  <a:latin typeface="Inter Bold"/>
                  <a:ea typeface="Inter Bold"/>
                  <a:cs typeface="Inter Bold"/>
                  <a:sym typeface="Inter Bold"/>
                </a:rPr>
                <a:t>Converted</a:t>
              </a:r>
            </a:p>
          </p:txBody>
        </p:sp>
        <p:sp>
          <p:nvSpPr>
            <p:cNvPr id="42" name="AutoShape 42"/>
            <p:cNvSpPr/>
            <p:nvPr/>
          </p:nvSpPr>
          <p:spPr>
            <a:xfrm flipV="1">
              <a:off x="529578" y="2355372"/>
              <a:ext cx="542685" cy="542685"/>
            </a:xfrm>
            <a:prstGeom prst="line">
              <a:avLst/>
            </a:prstGeom>
            <a:ln w="25400" cap="flat">
              <a:solidFill>
                <a:srgbClr val="E14F64"/>
              </a:solidFill>
              <a:prstDash val="solid"/>
              <a:headEnd type="none" w="sm" len="sm"/>
              <a:tailEnd type="triangle" w="lg" len="med"/>
            </a:ln>
          </p:spPr>
          <p:txBody>
            <a:bodyPr/>
            <a:lstStyle/>
            <a:p>
              <a:endParaRPr lang="es-ES"/>
            </a:p>
          </p:txBody>
        </p:sp>
        <p:sp>
          <p:nvSpPr>
            <p:cNvPr id="43" name="AutoShape 43"/>
            <p:cNvSpPr/>
            <p:nvPr/>
          </p:nvSpPr>
          <p:spPr>
            <a:xfrm flipH="1" flipV="1">
              <a:off x="529578" y="7196695"/>
              <a:ext cx="542607" cy="547837"/>
            </a:xfrm>
            <a:prstGeom prst="line">
              <a:avLst/>
            </a:prstGeom>
            <a:ln w="25400" cap="flat">
              <a:solidFill>
                <a:srgbClr val="E14F64"/>
              </a:solidFill>
              <a:prstDash val="solid"/>
              <a:headEnd type="none" w="sm" len="sm"/>
              <a:tailEnd type="triangle" w="lg" len="med"/>
            </a:ln>
          </p:spPr>
          <p:txBody>
            <a:bodyPr/>
            <a:lstStyle/>
            <a:p>
              <a:endParaRPr lang="es-ES"/>
            </a:p>
          </p:txBody>
        </p:sp>
        <p:sp>
          <p:nvSpPr>
            <p:cNvPr id="44" name="AutoShape 44"/>
            <p:cNvSpPr/>
            <p:nvPr/>
          </p:nvSpPr>
          <p:spPr>
            <a:xfrm flipH="1" flipV="1">
              <a:off x="6719757" y="1031652"/>
              <a:ext cx="514953" cy="519765"/>
            </a:xfrm>
            <a:prstGeom prst="line">
              <a:avLst/>
            </a:prstGeom>
            <a:ln w="25400" cap="flat">
              <a:solidFill>
                <a:srgbClr val="E14F64"/>
              </a:solidFill>
              <a:prstDash val="solid"/>
              <a:headEnd type="none" w="sm" len="sm"/>
              <a:tailEnd type="triangle" w="lg" len="med"/>
            </a:ln>
          </p:spPr>
          <p:txBody>
            <a:bodyPr/>
            <a:lstStyle/>
            <a:p>
              <a:endParaRPr lang="es-ES"/>
            </a:p>
          </p:txBody>
        </p:sp>
        <p:sp>
          <p:nvSpPr>
            <p:cNvPr id="45" name="AutoShape 45"/>
            <p:cNvSpPr/>
            <p:nvPr/>
          </p:nvSpPr>
          <p:spPr>
            <a:xfrm flipV="1">
              <a:off x="10193837" y="5043289"/>
              <a:ext cx="514953" cy="542685"/>
            </a:xfrm>
            <a:prstGeom prst="line">
              <a:avLst/>
            </a:prstGeom>
            <a:ln w="25400" cap="flat">
              <a:solidFill>
                <a:srgbClr val="E14F64"/>
              </a:solidFill>
              <a:prstDash val="solid"/>
              <a:headEnd type="none" w="sm" len="sm"/>
              <a:tailEnd type="triangle" w="lg" len="med"/>
            </a:ln>
          </p:spPr>
          <p:txBody>
            <a:bodyPr/>
            <a:lstStyle/>
            <a:p>
              <a:endParaRPr lang="es-ES"/>
            </a:p>
          </p:txBody>
        </p:sp>
        <p:sp>
          <p:nvSpPr>
            <p:cNvPr id="46" name="AutoShape 46"/>
            <p:cNvSpPr/>
            <p:nvPr/>
          </p:nvSpPr>
          <p:spPr>
            <a:xfrm flipV="1">
              <a:off x="6713062" y="8549591"/>
              <a:ext cx="617982" cy="542685"/>
            </a:xfrm>
            <a:prstGeom prst="line">
              <a:avLst/>
            </a:prstGeom>
            <a:ln w="25400" cap="flat">
              <a:solidFill>
                <a:srgbClr val="4DCFAF"/>
              </a:solidFill>
              <a:prstDash val="solid"/>
              <a:headEnd type="none" w="sm" len="sm"/>
              <a:tailEnd type="triangle" w="lg" len="med"/>
            </a:ln>
          </p:spPr>
          <p:txBody>
            <a:bodyPr/>
            <a:lstStyle/>
            <a:p>
              <a:endParaRPr lang="es-ES"/>
            </a:p>
          </p:txBody>
        </p:sp>
        <p:sp>
          <p:nvSpPr>
            <p:cNvPr id="47" name="AutoShape 47"/>
            <p:cNvSpPr/>
            <p:nvPr/>
          </p:nvSpPr>
          <p:spPr>
            <a:xfrm>
              <a:off x="1241568" y="3413812"/>
              <a:ext cx="13456" cy="3276920"/>
            </a:xfrm>
            <a:prstGeom prst="line">
              <a:avLst/>
            </a:prstGeom>
            <a:ln w="25400" cap="flat">
              <a:solidFill>
                <a:srgbClr val="4B4B4B"/>
              </a:solidFill>
              <a:prstDash val="solid"/>
              <a:headEnd type="none" w="sm" len="sm"/>
              <a:tailEnd type="triangle" w="lg" len="med"/>
            </a:ln>
          </p:spPr>
          <p:txBody>
            <a:bodyPr/>
            <a:lstStyle/>
            <a:p>
              <a:endParaRPr lang="es-ES"/>
            </a:p>
          </p:txBody>
        </p:sp>
        <p:sp>
          <p:nvSpPr>
            <p:cNvPr id="48" name="AutoShape 48"/>
            <p:cNvSpPr/>
            <p:nvPr/>
          </p:nvSpPr>
          <p:spPr>
            <a:xfrm flipV="1">
              <a:off x="1571932" y="1809624"/>
              <a:ext cx="4658659" cy="1088434"/>
            </a:xfrm>
            <a:prstGeom prst="line">
              <a:avLst/>
            </a:prstGeom>
            <a:ln w="25400" cap="flat">
              <a:solidFill>
                <a:srgbClr val="4B4B4B"/>
              </a:solidFill>
              <a:prstDash val="solid"/>
              <a:headEnd type="triangle" w="lg" len="med"/>
              <a:tailEnd type="none" w="sm" len="sm"/>
            </a:ln>
          </p:spPr>
          <p:txBody>
            <a:bodyPr/>
            <a:lstStyle/>
            <a:p>
              <a:endParaRPr lang="es-ES"/>
            </a:p>
          </p:txBody>
        </p:sp>
        <p:sp>
          <p:nvSpPr>
            <p:cNvPr id="49" name="AutoShape 49"/>
            <p:cNvSpPr/>
            <p:nvPr/>
          </p:nvSpPr>
          <p:spPr>
            <a:xfrm flipV="1">
              <a:off x="1535799" y="2075311"/>
              <a:ext cx="4974944" cy="4844305"/>
            </a:xfrm>
            <a:prstGeom prst="line">
              <a:avLst/>
            </a:prstGeom>
            <a:ln w="25400" cap="flat">
              <a:solidFill>
                <a:srgbClr val="4B4B4B"/>
              </a:solidFill>
              <a:prstDash val="solid"/>
              <a:headEnd type="triangle" w="lg" len="med"/>
              <a:tailEnd type="none" w="sm" len="sm"/>
            </a:ln>
          </p:spPr>
          <p:txBody>
            <a:bodyPr/>
            <a:lstStyle/>
            <a:p>
              <a:endParaRPr lang="es-ES"/>
            </a:p>
          </p:txBody>
        </p:sp>
        <p:sp>
          <p:nvSpPr>
            <p:cNvPr id="50" name="AutoShape 50"/>
            <p:cNvSpPr/>
            <p:nvPr/>
          </p:nvSpPr>
          <p:spPr>
            <a:xfrm>
              <a:off x="7085455" y="1975307"/>
              <a:ext cx="2802181" cy="2619870"/>
            </a:xfrm>
            <a:prstGeom prst="line">
              <a:avLst/>
            </a:prstGeom>
            <a:ln w="25400" cap="flat">
              <a:solidFill>
                <a:srgbClr val="4B4B4B"/>
              </a:solidFill>
              <a:prstDash val="solid"/>
              <a:headEnd type="triangle" w="lg" len="med"/>
              <a:tailEnd type="none" w="sm" len="sm"/>
            </a:ln>
          </p:spPr>
          <p:txBody>
            <a:bodyPr/>
            <a:lstStyle/>
            <a:p>
              <a:endParaRPr lang="es-ES"/>
            </a:p>
          </p:txBody>
        </p:sp>
        <p:sp>
          <p:nvSpPr>
            <p:cNvPr id="51" name="AutoShape 51"/>
            <p:cNvSpPr/>
            <p:nvPr/>
          </p:nvSpPr>
          <p:spPr>
            <a:xfrm>
              <a:off x="1520135" y="3204611"/>
              <a:ext cx="8153657" cy="1683066"/>
            </a:xfrm>
            <a:prstGeom prst="line">
              <a:avLst/>
            </a:prstGeom>
            <a:ln w="25400" cap="flat">
              <a:solidFill>
                <a:srgbClr val="4B4B4B"/>
              </a:solidFill>
              <a:prstDash val="solid"/>
              <a:headEnd type="triangle" w="lg" len="med"/>
              <a:tailEnd type="none" w="sm" len="sm"/>
            </a:ln>
          </p:spPr>
          <p:txBody>
            <a:bodyPr/>
            <a:lstStyle/>
            <a:p>
              <a:endParaRPr lang="es-ES"/>
            </a:p>
          </p:txBody>
        </p:sp>
        <p:sp>
          <p:nvSpPr>
            <p:cNvPr id="52" name="AutoShape 52"/>
            <p:cNvSpPr/>
            <p:nvPr/>
          </p:nvSpPr>
          <p:spPr>
            <a:xfrm flipV="1">
              <a:off x="1614870" y="5244324"/>
              <a:ext cx="8047814" cy="1957523"/>
            </a:xfrm>
            <a:prstGeom prst="line">
              <a:avLst/>
            </a:prstGeom>
            <a:ln w="25400" cap="flat">
              <a:solidFill>
                <a:srgbClr val="4B4B4B"/>
              </a:solidFill>
              <a:prstDash val="solid"/>
              <a:headEnd type="triangle" w="lg" len="med"/>
              <a:tailEnd type="none" w="sm" len="sm"/>
            </a:ln>
          </p:spPr>
          <p:txBody>
            <a:bodyPr/>
            <a:lstStyle/>
            <a:p>
              <a:endParaRPr lang="es-ES"/>
            </a:p>
          </p:txBody>
        </p:sp>
        <p:sp>
          <p:nvSpPr>
            <p:cNvPr id="53" name="AutoShape 53"/>
            <p:cNvSpPr/>
            <p:nvPr/>
          </p:nvSpPr>
          <p:spPr>
            <a:xfrm flipV="1">
              <a:off x="7232833" y="5511248"/>
              <a:ext cx="2686021" cy="2881813"/>
            </a:xfrm>
            <a:prstGeom prst="line">
              <a:avLst/>
            </a:prstGeom>
            <a:ln w="25400" cap="flat">
              <a:solidFill>
                <a:srgbClr val="4DCFAF"/>
              </a:solidFill>
              <a:prstDash val="solid"/>
              <a:headEnd type="triangle" w="lg" len="med"/>
              <a:tailEnd type="none" w="sm" len="sm"/>
            </a:ln>
          </p:spPr>
          <p:txBody>
            <a:bodyPr/>
            <a:lstStyle/>
            <a:p>
              <a:endParaRPr lang="es-ES"/>
            </a:p>
          </p:txBody>
        </p:sp>
        <p:sp>
          <p:nvSpPr>
            <p:cNvPr id="54" name="AutoShape 54"/>
            <p:cNvSpPr/>
            <p:nvPr/>
          </p:nvSpPr>
          <p:spPr>
            <a:xfrm flipH="1" flipV="1">
              <a:off x="6843005" y="2102967"/>
              <a:ext cx="13173" cy="5923008"/>
            </a:xfrm>
            <a:prstGeom prst="line">
              <a:avLst/>
            </a:prstGeom>
            <a:ln w="25400" cap="flat">
              <a:solidFill>
                <a:srgbClr val="4B4B4B"/>
              </a:solidFill>
              <a:prstDash val="solid"/>
              <a:headEnd type="triangle" w="lg" len="med"/>
              <a:tailEnd type="none" w="sm" len="sm"/>
            </a:ln>
          </p:spPr>
          <p:txBody>
            <a:bodyPr/>
            <a:lstStyle/>
            <a:p>
              <a:endParaRPr lang="es-ES"/>
            </a:p>
          </p:txBody>
        </p:sp>
        <p:sp>
          <p:nvSpPr>
            <p:cNvPr id="55" name="AutoShape 55"/>
            <p:cNvSpPr/>
            <p:nvPr/>
          </p:nvSpPr>
          <p:spPr>
            <a:xfrm>
              <a:off x="1333884" y="3373632"/>
              <a:ext cx="4859811" cy="5018095"/>
            </a:xfrm>
            <a:prstGeom prst="line">
              <a:avLst/>
            </a:prstGeom>
            <a:ln w="25400" cap="flat">
              <a:solidFill>
                <a:srgbClr val="E14F64"/>
              </a:solidFill>
              <a:prstDash val="solid"/>
              <a:headEnd type="triangle" w="lg" len="med"/>
              <a:tailEnd type="none" w="sm" len="sm"/>
            </a:ln>
          </p:spPr>
          <p:txBody>
            <a:bodyPr/>
            <a:lstStyle/>
            <a:p>
              <a:endParaRPr lang="es-ES"/>
            </a:p>
          </p:txBody>
        </p:sp>
        <p:sp>
          <p:nvSpPr>
            <p:cNvPr id="56" name="AutoShape 56"/>
            <p:cNvSpPr/>
            <p:nvPr/>
          </p:nvSpPr>
          <p:spPr>
            <a:xfrm>
              <a:off x="1574477" y="7407675"/>
              <a:ext cx="4595900" cy="1141916"/>
            </a:xfrm>
            <a:prstGeom prst="line">
              <a:avLst/>
            </a:prstGeom>
            <a:ln w="25400" cap="flat">
              <a:solidFill>
                <a:srgbClr val="4B4B4B"/>
              </a:solidFill>
              <a:prstDash val="solid"/>
              <a:headEnd type="none" w="sm" len="sm"/>
              <a:tailEnd type="triangle" w="lg" len="med"/>
            </a:ln>
          </p:spPr>
          <p:txBody>
            <a:bodyPr/>
            <a:lstStyle/>
            <a:p>
              <a:endParaRPr lang="es-ES"/>
            </a:p>
          </p:txBody>
        </p:sp>
        <p:sp>
          <p:nvSpPr>
            <p:cNvPr id="57" name="TextBox 57"/>
            <p:cNvSpPr txBox="1"/>
            <p:nvPr/>
          </p:nvSpPr>
          <p:spPr>
            <a:xfrm>
              <a:off x="96718" y="-9525"/>
              <a:ext cx="11142007" cy="428625"/>
            </a:xfrm>
            <a:prstGeom prst="rect">
              <a:avLst/>
            </a:prstGeom>
          </p:spPr>
          <p:txBody>
            <a:bodyPr lIns="0" tIns="0" rIns="0" bIns="0" rtlCol="0" anchor="t">
              <a:spAutoFit/>
            </a:bodyPr>
            <a:lstStyle/>
            <a:p>
              <a:pPr algn="ctr">
                <a:lnSpc>
                  <a:spcPts val="2519"/>
                </a:lnSpc>
                <a:spcBef>
                  <a:spcPct val="0"/>
                </a:spcBef>
              </a:pPr>
              <a:r>
                <a:rPr lang="en-US" sz="2099" b="1">
                  <a:solidFill>
                    <a:srgbClr val="FFFFFF"/>
                  </a:solidFill>
                  <a:latin typeface="Inter Bold"/>
                  <a:ea typeface="Inter Bold"/>
                  <a:cs typeface="Inter Bold"/>
                  <a:sym typeface="Inter Bold"/>
                </a:rPr>
                <a:t>Post-Campaign Markov Matrix</a:t>
              </a: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589725" y="4009889"/>
            <a:ext cx="1108551" cy="1319035"/>
          </a:xfrm>
          <a:custGeom>
            <a:avLst/>
            <a:gdLst/>
            <a:ahLst/>
            <a:cxnLst/>
            <a:rect l="l" t="t" r="r" b="b"/>
            <a:pathLst>
              <a:path w="1108551" h="1319035">
                <a:moveTo>
                  <a:pt x="0" y="0"/>
                </a:moveTo>
                <a:lnTo>
                  <a:pt x="1108550" y="0"/>
                </a:lnTo>
                <a:lnTo>
                  <a:pt x="1108550" y="1319035"/>
                </a:lnTo>
                <a:lnTo>
                  <a:pt x="0" y="1319035"/>
                </a:lnTo>
                <a:lnTo>
                  <a:pt x="0" y="0"/>
                </a:lnTo>
                <a:close/>
              </a:path>
            </a:pathLst>
          </a:custGeom>
          <a:blipFill>
            <a:blip r:embed="rId2"/>
            <a:stretch>
              <a:fillRect/>
            </a:stretch>
          </a:blipFill>
        </p:spPr>
        <p:txBody>
          <a:bodyPr/>
          <a:lstStyle/>
          <a:p>
            <a:endParaRPr lang="es-ES"/>
          </a:p>
        </p:txBody>
      </p:sp>
      <p:grpSp>
        <p:nvGrpSpPr>
          <p:cNvPr id="3" name="Group 3"/>
          <p:cNvGrpSpPr/>
          <p:nvPr/>
        </p:nvGrpSpPr>
        <p:grpSpPr>
          <a:xfrm>
            <a:off x="5423991" y="5759298"/>
            <a:ext cx="7440018" cy="517814"/>
            <a:chOff x="0" y="0"/>
            <a:chExt cx="9920024" cy="690418"/>
          </a:xfrm>
        </p:grpSpPr>
        <p:sp>
          <p:nvSpPr>
            <p:cNvPr id="4" name="Freeform 4"/>
            <p:cNvSpPr/>
            <p:nvPr/>
          </p:nvSpPr>
          <p:spPr>
            <a:xfrm>
              <a:off x="0" y="0"/>
              <a:ext cx="9920024" cy="690418"/>
            </a:xfrm>
            <a:custGeom>
              <a:avLst/>
              <a:gdLst/>
              <a:ahLst/>
              <a:cxnLst/>
              <a:rect l="l" t="t" r="r" b="b"/>
              <a:pathLst>
                <a:path w="9920024" h="690418">
                  <a:moveTo>
                    <a:pt x="0" y="0"/>
                  </a:moveTo>
                  <a:lnTo>
                    <a:pt x="9920024" y="0"/>
                  </a:lnTo>
                  <a:lnTo>
                    <a:pt x="9920024" y="690418"/>
                  </a:lnTo>
                  <a:lnTo>
                    <a:pt x="0" y="690418"/>
                  </a:lnTo>
                  <a:close/>
                </a:path>
              </a:pathLst>
            </a:custGeom>
            <a:solidFill>
              <a:srgbClr val="000000">
                <a:alpha val="0"/>
              </a:srgbClr>
            </a:solidFill>
          </p:spPr>
          <p:txBody>
            <a:bodyPr/>
            <a:lstStyle/>
            <a:p>
              <a:endParaRPr lang="es-ES"/>
            </a:p>
          </p:txBody>
        </p:sp>
        <p:sp>
          <p:nvSpPr>
            <p:cNvPr id="5" name="TextBox 5"/>
            <p:cNvSpPr txBox="1"/>
            <p:nvPr/>
          </p:nvSpPr>
          <p:spPr>
            <a:xfrm>
              <a:off x="0" y="0"/>
              <a:ext cx="9920024" cy="690418"/>
            </a:xfrm>
            <a:prstGeom prst="rect">
              <a:avLst/>
            </a:prstGeom>
          </p:spPr>
          <p:txBody>
            <a:bodyPr lIns="0" tIns="0" rIns="0" bIns="0" rtlCol="0" anchor="t"/>
            <a:lstStyle/>
            <a:p>
              <a:pPr algn="ctr">
                <a:lnSpc>
                  <a:spcPts val="2879"/>
                </a:lnSpc>
              </a:pPr>
              <a:r>
                <a:rPr lang="en-US" sz="2400">
                  <a:solidFill>
                    <a:srgbClr val="FFFFFF"/>
                  </a:solidFill>
                  <a:latin typeface="Inter"/>
                  <a:ea typeface="Inter"/>
                  <a:cs typeface="Inter"/>
                  <a:sym typeface="Inter"/>
                </a:rPr>
                <a:t>View online at apple.com or on the Apple TV app</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10"/>
                </p14:media>
              </p:ext>
            </p:extLst>
          </p:nvPr>
        </p:nvPicPr>
        <p:blipFill>
          <a:blip r:embed="rId4"/>
          <a:srcRect/>
          <a:stretch>
            <a:fillRect/>
          </a:stretch>
        </p:blipFill>
        <p:spPr>
          <a:xfrm>
            <a:off x="-2533135" y="0"/>
            <a:ext cx="23354270" cy="10287000"/>
          </a:xfrm>
          <a:prstGeom prst="rect">
            <a:avLst/>
          </a:prstGeom>
        </p:spPr>
      </p:pic>
      <p:sp>
        <p:nvSpPr>
          <p:cNvPr id="3" name="TextBox 3"/>
          <p:cNvSpPr txBox="1"/>
          <p:nvPr/>
        </p:nvSpPr>
        <p:spPr>
          <a:xfrm>
            <a:off x="684067" y="1507671"/>
            <a:ext cx="16919867" cy="14478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To what extent is the </a:t>
            </a:r>
            <a:r>
              <a:rPr lang="en-US" sz="4800" b="1">
                <a:solidFill>
                  <a:srgbClr val="FFFFFF"/>
                </a:solidFill>
                <a:latin typeface="Inter Ultra-Bold"/>
                <a:ea typeface="Inter Ultra-Bold"/>
                <a:cs typeface="Inter Ultra-Bold"/>
                <a:sym typeface="Inter Ultra-Bold"/>
              </a:rPr>
              <a:t>iPhone 16e</a:t>
            </a:r>
            <a:r>
              <a:rPr lang="en-US" sz="4800">
                <a:solidFill>
                  <a:srgbClr val="FFFFFF"/>
                </a:solidFill>
                <a:latin typeface="Inter"/>
                <a:ea typeface="Inter"/>
                <a:cs typeface="Inter"/>
                <a:sym typeface="Inter"/>
              </a:rPr>
              <a:t> perceived by users as a </a:t>
            </a:r>
            <a:r>
              <a:rPr lang="en-US" sz="4800" b="1">
                <a:solidFill>
                  <a:srgbClr val="FFFFFF"/>
                </a:solidFill>
                <a:latin typeface="Inter Ultra-Bold"/>
                <a:ea typeface="Inter Ultra-Bold"/>
                <a:cs typeface="Inter Ultra-Bold"/>
                <a:sym typeface="Inter Ultra-Bold"/>
              </a:rPr>
              <a:t>stripped-down</a:t>
            </a:r>
            <a:r>
              <a:rPr lang="en-US" sz="4800">
                <a:solidFill>
                  <a:srgbClr val="FFFFFF"/>
                </a:solidFill>
                <a:latin typeface="Inter"/>
                <a:ea typeface="Inter"/>
                <a:cs typeface="Inter"/>
                <a:sym typeface="Inter"/>
              </a:rPr>
              <a:t> or </a:t>
            </a:r>
            <a:r>
              <a:rPr lang="en-US" sz="4800" b="1">
                <a:solidFill>
                  <a:srgbClr val="FFFFFF"/>
                </a:solidFill>
                <a:latin typeface="Inter Ultra-Bold"/>
                <a:ea typeface="Inter Ultra-Bold"/>
                <a:cs typeface="Inter Ultra-Bold"/>
                <a:sym typeface="Inter Ultra-Bold"/>
              </a:rPr>
              <a:t>cheap version</a:t>
            </a:r>
            <a:r>
              <a:rPr lang="en-US" sz="4800">
                <a:solidFill>
                  <a:srgbClr val="FFFFFF"/>
                </a:solidFill>
                <a:latin typeface="Inter"/>
                <a:ea typeface="Inter"/>
                <a:cs typeface="Inter"/>
                <a:sym typeface="Inter"/>
              </a:rPr>
              <a:t> of Apple’s ecosystem?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84067" y="1747987"/>
            <a:ext cx="16919867"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Perception as a </a:t>
            </a:r>
            <a:r>
              <a:rPr lang="en-US" sz="4800" b="1">
                <a:solidFill>
                  <a:srgbClr val="FFFFFF"/>
                </a:solidFill>
                <a:latin typeface="Inter Ultra-Bold"/>
                <a:ea typeface="Inter Ultra-Bold"/>
                <a:cs typeface="Inter Ultra-Bold"/>
                <a:sym typeface="Inter Ultra-Bold"/>
              </a:rPr>
              <a:t>Budget Compromise</a:t>
            </a:r>
          </a:p>
        </p:txBody>
      </p:sp>
      <p:sp>
        <p:nvSpPr>
          <p:cNvPr id="3" name="TextBox 3"/>
          <p:cNvSpPr txBox="1"/>
          <p:nvPr/>
        </p:nvSpPr>
        <p:spPr>
          <a:xfrm>
            <a:off x="10010842" y="3190191"/>
            <a:ext cx="6652865" cy="4286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Topic 1:</a:t>
            </a:r>
            <a:r>
              <a:rPr lang="en-US" sz="2799" b="1">
                <a:solidFill>
                  <a:srgbClr val="FFFFFF"/>
                </a:solidFill>
                <a:latin typeface="Inter Medium"/>
                <a:ea typeface="Inter Medium"/>
                <a:cs typeface="Inter Medium"/>
                <a:sym typeface="Inter Medium"/>
              </a:rPr>
              <a:t> </a:t>
            </a:r>
            <a:r>
              <a:rPr lang="en-US" sz="2799" b="1">
                <a:solidFill>
                  <a:srgbClr val="FFFFFF"/>
                </a:solidFill>
                <a:latin typeface="Inter Ultra-Bold"/>
                <a:ea typeface="Inter Ultra-Bold"/>
                <a:cs typeface="Inter Ultra-Bold"/>
                <a:sym typeface="Inter Ultra-Bold"/>
              </a:rPr>
              <a:t>Price &amp; Camera Value</a:t>
            </a:r>
          </a:p>
        </p:txBody>
      </p:sp>
      <p:sp>
        <p:nvSpPr>
          <p:cNvPr id="4" name="TextBox 4"/>
          <p:cNvSpPr txBox="1"/>
          <p:nvPr/>
        </p:nvSpPr>
        <p:spPr>
          <a:xfrm>
            <a:off x="10545853" y="4447491"/>
            <a:ext cx="6008321" cy="4286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Topic 2:</a:t>
            </a:r>
            <a:r>
              <a:rPr lang="en-US" sz="2799" b="1">
                <a:solidFill>
                  <a:srgbClr val="FFFFFF"/>
                </a:solidFill>
                <a:latin typeface="Inter Medium"/>
                <a:ea typeface="Inter Medium"/>
                <a:cs typeface="Inter Medium"/>
                <a:sym typeface="Inter Medium"/>
              </a:rPr>
              <a:t> </a:t>
            </a:r>
            <a:r>
              <a:rPr lang="en-US" sz="2799" b="1">
                <a:solidFill>
                  <a:srgbClr val="FFFFFF"/>
                </a:solidFill>
                <a:latin typeface="Inter Ultra-Bold"/>
                <a:ea typeface="Inter Ultra-Bold"/>
                <a:cs typeface="Inter Ultra-Bold"/>
                <a:sym typeface="Inter Ultra-Bold"/>
              </a:rPr>
              <a:t>Cheap &amp; Missing Features</a:t>
            </a:r>
          </a:p>
        </p:txBody>
      </p:sp>
      <p:sp>
        <p:nvSpPr>
          <p:cNvPr id="5" name="TextBox 5"/>
          <p:cNvSpPr txBox="1"/>
          <p:nvPr/>
        </p:nvSpPr>
        <p:spPr>
          <a:xfrm>
            <a:off x="11002009" y="5704791"/>
            <a:ext cx="6008321" cy="4286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Topic 3:</a:t>
            </a:r>
            <a:r>
              <a:rPr lang="en-US" sz="2799" b="1">
                <a:solidFill>
                  <a:srgbClr val="FFFFFF"/>
                </a:solidFill>
                <a:latin typeface="Inter Medium"/>
                <a:ea typeface="Inter Medium"/>
                <a:cs typeface="Inter Medium"/>
                <a:sym typeface="Inter Medium"/>
              </a:rPr>
              <a:t> </a:t>
            </a:r>
            <a:r>
              <a:rPr lang="en-US" sz="2799" b="1">
                <a:solidFill>
                  <a:srgbClr val="FFFFFF"/>
                </a:solidFill>
                <a:latin typeface="Inter Ultra-Bold"/>
                <a:ea typeface="Inter Ultra-Bold"/>
                <a:cs typeface="Inter Ultra-Bold"/>
                <a:sym typeface="Inter Ultra-Bold"/>
              </a:rPr>
              <a:t>Lack &amp; Product Gaps</a:t>
            </a:r>
          </a:p>
        </p:txBody>
      </p:sp>
      <p:sp>
        <p:nvSpPr>
          <p:cNvPr id="6" name="TextBox 6"/>
          <p:cNvSpPr txBox="1"/>
          <p:nvPr/>
        </p:nvSpPr>
        <p:spPr>
          <a:xfrm>
            <a:off x="10545853" y="6962091"/>
            <a:ext cx="6509044" cy="4286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Topic 4:</a:t>
            </a:r>
            <a:r>
              <a:rPr lang="en-US" sz="2799" b="1">
                <a:solidFill>
                  <a:srgbClr val="FFFFFF"/>
                </a:solidFill>
                <a:latin typeface="Inter Medium"/>
                <a:ea typeface="Inter Medium"/>
                <a:cs typeface="Inter Medium"/>
                <a:sym typeface="Inter Medium"/>
              </a:rPr>
              <a:t> </a:t>
            </a:r>
            <a:r>
              <a:rPr lang="en-US" sz="2799" b="1">
                <a:solidFill>
                  <a:srgbClr val="FFFFFF"/>
                </a:solidFill>
                <a:latin typeface="Inter Ultra-Bold"/>
                <a:ea typeface="Inter Ultra-Bold"/>
                <a:cs typeface="Inter Ultra-Bold"/>
                <a:sym typeface="Inter Ultra-Bold"/>
              </a:rPr>
              <a:t>Budget vs Pro/Comparison</a:t>
            </a:r>
          </a:p>
        </p:txBody>
      </p:sp>
      <p:sp>
        <p:nvSpPr>
          <p:cNvPr id="7" name="TextBox 7"/>
          <p:cNvSpPr txBox="1"/>
          <p:nvPr/>
        </p:nvSpPr>
        <p:spPr>
          <a:xfrm>
            <a:off x="10010842" y="8219391"/>
            <a:ext cx="6786337" cy="4286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Topic 5:</a:t>
            </a:r>
            <a:r>
              <a:rPr lang="en-US" sz="2799" b="1">
                <a:solidFill>
                  <a:srgbClr val="FFFFFF"/>
                </a:solidFill>
                <a:latin typeface="Inter Medium"/>
                <a:ea typeface="Inter Medium"/>
                <a:cs typeface="Inter Medium"/>
                <a:sym typeface="Inter Medium"/>
              </a:rPr>
              <a:t> </a:t>
            </a:r>
            <a:r>
              <a:rPr lang="en-US" sz="2799" b="1">
                <a:solidFill>
                  <a:srgbClr val="FFFFFF"/>
                </a:solidFill>
                <a:latin typeface="Inter Ultra-Bold"/>
                <a:ea typeface="Inter Ultra-Bold"/>
                <a:cs typeface="Inter Ultra-Bold"/>
                <a:sym typeface="Inter Ultra-Bold"/>
              </a:rPr>
              <a:t>General Value &amp; Opinion</a:t>
            </a:r>
          </a:p>
        </p:txBody>
      </p:sp>
      <p:sp>
        <p:nvSpPr>
          <p:cNvPr id="8" name="TextBox 8"/>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9" name="TextBox 9"/>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10" name="TextBox 10"/>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11" name="TextBox 11"/>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12" name="Freeform 1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grpSp>
        <p:nvGrpSpPr>
          <p:cNvPr id="13" name="Group 13"/>
          <p:cNvGrpSpPr/>
          <p:nvPr/>
        </p:nvGrpSpPr>
        <p:grpSpPr>
          <a:xfrm>
            <a:off x="1062716" y="3039715"/>
            <a:ext cx="7073748" cy="5283870"/>
            <a:chOff x="0" y="0"/>
            <a:chExt cx="9431665" cy="7045160"/>
          </a:xfrm>
        </p:grpSpPr>
        <p:sp>
          <p:nvSpPr>
            <p:cNvPr id="14" name="Freeform 14"/>
            <p:cNvSpPr/>
            <p:nvPr/>
          </p:nvSpPr>
          <p:spPr>
            <a:xfrm>
              <a:off x="0" y="645909"/>
              <a:ext cx="9431665" cy="6399251"/>
            </a:xfrm>
            <a:custGeom>
              <a:avLst/>
              <a:gdLst/>
              <a:ahLst/>
              <a:cxnLst/>
              <a:rect l="l" t="t" r="r" b="b"/>
              <a:pathLst>
                <a:path w="9431665" h="6399251">
                  <a:moveTo>
                    <a:pt x="0" y="0"/>
                  </a:moveTo>
                  <a:lnTo>
                    <a:pt x="9431665" y="0"/>
                  </a:lnTo>
                  <a:lnTo>
                    <a:pt x="9431665" y="6399251"/>
                  </a:lnTo>
                  <a:lnTo>
                    <a:pt x="0" y="6399251"/>
                  </a:lnTo>
                  <a:lnTo>
                    <a:pt x="0" y="0"/>
                  </a:lnTo>
                  <a:close/>
                </a:path>
              </a:pathLst>
            </a:custGeom>
            <a:blipFill>
              <a:blip r:embed="rId4"/>
              <a:stretch>
                <a:fillRect t="-16906" b="-11180"/>
              </a:stretch>
            </a:blipFill>
          </p:spPr>
          <p:txBody>
            <a:bodyPr/>
            <a:lstStyle/>
            <a:p>
              <a:endParaRPr lang="es-ES"/>
            </a:p>
          </p:txBody>
        </p:sp>
        <p:sp>
          <p:nvSpPr>
            <p:cNvPr id="15" name="Freeform 15"/>
            <p:cNvSpPr/>
            <p:nvPr/>
          </p:nvSpPr>
          <p:spPr>
            <a:xfrm>
              <a:off x="1601194" y="0"/>
              <a:ext cx="4802254" cy="426669"/>
            </a:xfrm>
            <a:custGeom>
              <a:avLst/>
              <a:gdLst/>
              <a:ahLst/>
              <a:cxnLst/>
              <a:rect l="l" t="t" r="r" b="b"/>
              <a:pathLst>
                <a:path w="4802254" h="426669">
                  <a:moveTo>
                    <a:pt x="0" y="0"/>
                  </a:moveTo>
                  <a:lnTo>
                    <a:pt x="4802254" y="0"/>
                  </a:lnTo>
                  <a:lnTo>
                    <a:pt x="4802254" y="426669"/>
                  </a:lnTo>
                  <a:lnTo>
                    <a:pt x="0" y="426669"/>
                  </a:lnTo>
                  <a:lnTo>
                    <a:pt x="0" y="0"/>
                  </a:lnTo>
                  <a:close/>
                </a:path>
              </a:pathLst>
            </a:custGeom>
            <a:blipFill>
              <a:blip r:embed="rId4"/>
              <a:stretch>
                <a:fillRect l="-34796" r="-61604" b="-1821060"/>
              </a:stretch>
            </a:blipFill>
          </p:spPr>
          <p:txBody>
            <a:bodyPr/>
            <a:lstStyle/>
            <a:p>
              <a:endParaRPr lang="es-ES"/>
            </a:p>
          </p:txBody>
        </p:sp>
      </p:grpSp>
      <p:sp>
        <p:nvSpPr>
          <p:cNvPr id="16" name="Freeform 16" descr="A group of cell phones  Description automatically generated"/>
          <p:cNvSpPr/>
          <p:nvPr/>
        </p:nvSpPr>
        <p:spPr>
          <a:xfrm rot="5400000">
            <a:off x="6082825" y="4681340"/>
            <a:ext cx="5778521" cy="2495271"/>
          </a:xfrm>
          <a:custGeom>
            <a:avLst/>
            <a:gdLst/>
            <a:ahLst/>
            <a:cxnLst/>
            <a:rect l="l" t="t" r="r" b="b"/>
            <a:pathLst>
              <a:path w="5778521" h="2495271">
                <a:moveTo>
                  <a:pt x="0" y="0"/>
                </a:moveTo>
                <a:lnTo>
                  <a:pt x="5778521" y="0"/>
                </a:lnTo>
                <a:lnTo>
                  <a:pt x="5778521" y="2495271"/>
                </a:lnTo>
                <a:lnTo>
                  <a:pt x="0" y="2495271"/>
                </a:lnTo>
                <a:lnTo>
                  <a:pt x="0" y="0"/>
                </a:lnTo>
                <a:close/>
              </a:path>
            </a:pathLst>
          </a:custGeom>
          <a:blipFill>
            <a:blip r:embed="rId5"/>
            <a:stretch>
              <a:fillRect/>
            </a:stretch>
          </a:blipFill>
        </p:spPr>
        <p:txBody>
          <a:bodyPr/>
          <a:lstStyle/>
          <a:p>
            <a:endParaRPr lang="es-E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Freeform 3"/>
          <p:cNvSpPr/>
          <p:nvPr/>
        </p:nvSpPr>
        <p:spPr>
          <a:xfrm>
            <a:off x="1468667" y="2858979"/>
            <a:ext cx="9803393" cy="4840425"/>
          </a:xfrm>
          <a:custGeom>
            <a:avLst/>
            <a:gdLst/>
            <a:ahLst/>
            <a:cxnLst/>
            <a:rect l="l" t="t" r="r" b="b"/>
            <a:pathLst>
              <a:path w="9803393" h="4840425">
                <a:moveTo>
                  <a:pt x="0" y="0"/>
                </a:moveTo>
                <a:lnTo>
                  <a:pt x="9803393" y="0"/>
                </a:lnTo>
                <a:lnTo>
                  <a:pt x="9803393" y="4840425"/>
                </a:lnTo>
                <a:lnTo>
                  <a:pt x="0" y="4840425"/>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8" name="Freeform 8"/>
          <p:cNvSpPr/>
          <p:nvPr/>
        </p:nvSpPr>
        <p:spPr>
          <a:xfrm>
            <a:off x="12179300" y="209550"/>
            <a:ext cx="5946941" cy="10077450"/>
          </a:xfrm>
          <a:custGeom>
            <a:avLst/>
            <a:gdLst/>
            <a:ahLst/>
            <a:cxnLst/>
            <a:rect l="l" t="t" r="r" b="b"/>
            <a:pathLst>
              <a:path w="5946941" h="10077450">
                <a:moveTo>
                  <a:pt x="0" y="0"/>
                </a:moveTo>
                <a:lnTo>
                  <a:pt x="5946940" y="0"/>
                </a:lnTo>
                <a:lnTo>
                  <a:pt x="5946940" y="10077450"/>
                </a:lnTo>
                <a:lnTo>
                  <a:pt x="0" y="10077450"/>
                </a:lnTo>
                <a:lnTo>
                  <a:pt x="0" y="0"/>
                </a:lnTo>
                <a:close/>
              </a:path>
            </a:pathLst>
          </a:custGeom>
          <a:blipFill>
            <a:blip r:embed="rId5"/>
            <a:stretch>
              <a:fillRect/>
            </a:stretch>
          </a:blipFill>
        </p:spPr>
        <p:txBody>
          <a:bodyPr/>
          <a:lstStyle/>
          <a:p>
            <a:endParaRPr lang="es-ES"/>
          </a:p>
        </p:txBody>
      </p:sp>
      <p:sp>
        <p:nvSpPr>
          <p:cNvPr id="9" name="TextBox 9"/>
          <p:cNvSpPr txBox="1"/>
          <p:nvPr/>
        </p:nvSpPr>
        <p:spPr>
          <a:xfrm>
            <a:off x="1468667" y="1747987"/>
            <a:ext cx="9803393"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Gap Between </a:t>
            </a:r>
            <a:r>
              <a:rPr lang="en-US" sz="4800" b="1">
                <a:solidFill>
                  <a:srgbClr val="FFFFFF"/>
                </a:solidFill>
                <a:latin typeface="Inter Ultra-Bold"/>
                <a:ea typeface="Inter Ultra-Bold"/>
                <a:cs typeface="Inter Ultra-Bold"/>
                <a:sym typeface="Inter Ultra-Bold"/>
              </a:rPr>
              <a:t>Brand</a:t>
            </a:r>
            <a:r>
              <a:rPr lang="en-US" sz="4800">
                <a:solidFill>
                  <a:srgbClr val="FFFFFF"/>
                </a:solidFill>
                <a:latin typeface="Inter"/>
                <a:ea typeface="Inter"/>
                <a:cs typeface="Inter"/>
                <a:sym typeface="Inter"/>
              </a:rPr>
              <a:t> and </a:t>
            </a:r>
            <a:r>
              <a:rPr lang="en-US" sz="4800" b="1">
                <a:solidFill>
                  <a:srgbClr val="FFFFFF"/>
                </a:solidFill>
                <a:latin typeface="Inter Ultra-Bold"/>
                <a:ea typeface="Inter Ultra-Bold"/>
                <a:cs typeface="Inter Ultra-Bold"/>
                <a:sym typeface="Inter Ultra-Bold"/>
              </a:rPr>
              <a:t>Product</a:t>
            </a:r>
          </a:p>
        </p:txBody>
      </p:sp>
      <p:sp>
        <p:nvSpPr>
          <p:cNvPr id="10" name="TextBox 10"/>
          <p:cNvSpPr txBox="1"/>
          <p:nvPr/>
        </p:nvSpPr>
        <p:spPr>
          <a:xfrm>
            <a:off x="2557511" y="7815094"/>
            <a:ext cx="5113857" cy="847725"/>
          </a:xfrm>
          <a:prstGeom prst="rect">
            <a:avLst/>
          </a:prstGeom>
        </p:spPr>
        <p:txBody>
          <a:bodyPr lIns="0" tIns="0" rIns="0" bIns="0" rtlCol="0" anchor="t">
            <a:spAutoFit/>
          </a:bodyPr>
          <a:lstStyle/>
          <a:p>
            <a:pPr algn="l">
              <a:lnSpc>
                <a:spcPts val="3359"/>
              </a:lnSpc>
              <a:spcBef>
                <a:spcPct val="0"/>
              </a:spcBef>
            </a:pPr>
            <a:r>
              <a:rPr lang="en-US" sz="2799">
                <a:solidFill>
                  <a:srgbClr val="FFFFFF"/>
                </a:solidFill>
                <a:latin typeface="Inter Light"/>
                <a:ea typeface="Inter Light"/>
                <a:cs typeface="Inter Light"/>
                <a:sym typeface="Inter Light"/>
              </a:rPr>
              <a:t>Negative sentiment makes up of total mentions</a:t>
            </a:r>
          </a:p>
        </p:txBody>
      </p:sp>
      <p:sp>
        <p:nvSpPr>
          <p:cNvPr id="11" name="TextBox 11"/>
          <p:cNvSpPr txBox="1"/>
          <p:nvPr/>
        </p:nvSpPr>
        <p:spPr>
          <a:xfrm>
            <a:off x="7671369" y="7881769"/>
            <a:ext cx="2511847"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40–45%</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9244311"/>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3"/>
            <a:stretch>
              <a:fillRect/>
            </a:stretch>
          </a:blipFill>
        </p:spPr>
        <p:txBody>
          <a:bodyPr/>
          <a:lstStyle/>
          <a:p>
            <a:endParaRPr lang="es-ES"/>
          </a:p>
        </p:txBody>
      </p:sp>
      <p:sp>
        <p:nvSpPr>
          <p:cNvPr id="3" name="TextBox 3"/>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4" name="Freeform 4"/>
          <p:cNvSpPr/>
          <p:nvPr/>
        </p:nvSpPr>
        <p:spPr>
          <a:xfrm>
            <a:off x="12179300" y="209550"/>
            <a:ext cx="5946941" cy="10077450"/>
          </a:xfrm>
          <a:custGeom>
            <a:avLst/>
            <a:gdLst/>
            <a:ahLst/>
            <a:cxnLst/>
            <a:rect l="l" t="t" r="r" b="b"/>
            <a:pathLst>
              <a:path w="5946941" h="10077450">
                <a:moveTo>
                  <a:pt x="0" y="0"/>
                </a:moveTo>
                <a:lnTo>
                  <a:pt x="5946940" y="0"/>
                </a:lnTo>
                <a:lnTo>
                  <a:pt x="5946940" y="10077450"/>
                </a:lnTo>
                <a:lnTo>
                  <a:pt x="0" y="10077450"/>
                </a:lnTo>
                <a:lnTo>
                  <a:pt x="0" y="0"/>
                </a:lnTo>
                <a:close/>
              </a:path>
            </a:pathLst>
          </a:custGeom>
          <a:blipFill>
            <a:blip r:embed="rId4"/>
            <a:stretch>
              <a:fillRect/>
            </a:stretch>
          </a:blipFill>
        </p:spPr>
        <p:txBody>
          <a:bodyPr/>
          <a:lstStyle/>
          <a:p>
            <a:endParaRPr lang="es-ES"/>
          </a:p>
        </p:txBody>
      </p:sp>
      <p:sp>
        <p:nvSpPr>
          <p:cNvPr id="5" name="TextBox 5"/>
          <p:cNvSpPr txBox="1"/>
          <p:nvPr/>
        </p:nvSpPr>
        <p:spPr>
          <a:xfrm>
            <a:off x="1758552" y="9368377"/>
            <a:ext cx="4611812" cy="285750"/>
          </a:xfrm>
          <a:prstGeom prst="rect">
            <a:avLst/>
          </a:prstGeom>
        </p:spPr>
        <p:txBody>
          <a:bodyPr lIns="0" tIns="0" rIns="0" bIns="0" rtlCol="0" anchor="t">
            <a:spAutoFit/>
          </a:bodyPr>
          <a:lstStyle/>
          <a:p>
            <a:pPr algn="ctr">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6" name="TextBox 6"/>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7" name="TextBox 7"/>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8" name="TextBox 8"/>
          <p:cNvSpPr txBox="1"/>
          <p:nvPr/>
        </p:nvSpPr>
        <p:spPr>
          <a:xfrm>
            <a:off x="1468667" y="1747987"/>
            <a:ext cx="9803393"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Inter"/>
                <a:ea typeface="Inter"/>
                <a:cs typeface="Inter"/>
                <a:sym typeface="Inter"/>
              </a:rPr>
              <a:t>Gap Between </a:t>
            </a:r>
            <a:r>
              <a:rPr lang="en-US" sz="4800" b="1">
                <a:solidFill>
                  <a:srgbClr val="FFFFFF"/>
                </a:solidFill>
                <a:latin typeface="Inter Ultra-Bold"/>
                <a:ea typeface="Inter Ultra-Bold"/>
                <a:cs typeface="Inter Ultra-Bold"/>
                <a:sym typeface="Inter Ultra-Bold"/>
              </a:rPr>
              <a:t>Brand</a:t>
            </a:r>
            <a:r>
              <a:rPr lang="en-US" sz="4800">
                <a:solidFill>
                  <a:srgbClr val="FFFFFF"/>
                </a:solidFill>
                <a:latin typeface="Inter"/>
                <a:ea typeface="Inter"/>
                <a:cs typeface="Inter"/>
                <a:sym typeface="Inter"/>
              </a:rPr>
              <a:t> and </a:t>
            </a:r>
            <a:r>
              <a:rPr lang="en-US" sz="4800" b="1">
                <a:solidFill>
                  <a:srgbClr val="FFFFFF"/>
                </a:solidFill>
                <a:latin typeface="Inter Ultra-Bold"/>
                <a:ea typeface="Inter Ultra-Bold"/>
                <a:cs typeface="Inter Ultra-Bold"/>
                <a:sym typeface="Inter Ultra-Bold"/>
              </a:rPr>
              <a:t>Product</a:t>
            </a:r>
          </a:p>
        </p:txBody>
      </p:sp>
      <p:sp>
        <p:nvSpPr>
          <p:cNvPr id="9" name="TextBox 9"/>
          <p:cNvSpPr txBox="1"/>
          <p:nvPr/>
        </p:nvSpPr>
        <p:spPr>
          <a:xfrm>
            <a:off x="1818246" y="7831294"/>
            <a:ext cx="9104234" cy="42862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Inter Light"/>
                <a:ea typeface="Inter Light"/>
                <a:cs typeface="Inter Light"/>
                <a:sym typeface="Inter Light"/>
              </a:rPr>
              <a:t>The </a:t>
            </a:r>
            <a:r>
              <a:rPr lang="en-US" sz="2799" b="1">
                <a:solidFill>
                  <a:srgbClr val="FFFFFF"/>
                </a:solidFill>
                <a:latin typeface="Inter Ultra-Bold"/>
                <a:ea typeface="Inter Ultra-Bold"/>
                <a:cs typeface="Inter Ultra-Bold"/>
                <a:sym typeface="Inter Ultra-Bold"/>
              </a:rPr>
              <a:t>most frequent keywords</a:t>
            </a:r>
            <a:r>
              <a:rPr lang="en-US" sz="2799">
                <a:solidFill>
                  <a:srgbClr val="FFFFFF"/>
                </a:solidFill>
                <a:latin typeface="Inter Light"/>
                <a:ea typeface="Inter Light"/>
                <a:cs typeface="Inter Light"/>
                <a:sym typeface="Inter Light"/>
              </a:rPr>
              <a:t> match </a:t>
            </a:r>
            <a:r>
              <a:rPr lang="en-US" sz="2799" b="1">
                <a:solidFill>
                  <a:srgbClr val="FFFFFF"/>
                </a:solidFill>
                <a:latin typeface="Inter Ultra-Bold"/>
                <a:ea typeface="Inter Ultra-Bold"/>
                <a:cs typeface="Inter Ultra-Bold"/>
                <a:sym typeface="Inter Ultra-Bold"/>
              </a:rPr>
              <a:t>negative tones</a:t>
            </a:r>
          </a:p>
        </p:txBody>
      </p:sp>
      <p:sp>
        <p:nvSpPr>
          <p:cNvPr id="10" name="Freeform 10"/>
          <p:cNvSpPr/>
          <p:nvPr/>
        </p:nvSpPr>
        <p:spPr>
          <a:xfrm>
            <a:off x="1468667" y="2858979"/>
            <a:ext cx="9767258" cy="4834793"/>
          </a:xfrm>
          <a:custGeom>
            <a:avLst/>
            <a:gdLst/>
            <a:ahLst/>
            <a:cxnLst/>
            <a:rect l="l" t="t" r="r" b="b"/>
            <a:pathLst>
              <a:path w="9767258" h="4834793">
                <a:moveTo>
                  <a:pt x="0" y="0"/>
                </a:moveTo>
                <a:lnTo>
                  <a:pt x="9767258" y="0"/>
                </a:lnTo>
                <a:lnTo>
                  <a:pt x="9767258" y="4834792"/>
                </a:lnTo>
                <a:lnTo>
                  <a:pt x="0" y="4834792"/>
                </a:lnTo>
                <a:lnTo>
                  <a:pt x="0" y="0"/>
                </a:lnTo>
                <a:close/>
              </a:path>
            </a:pathLst>
          </a:custGeom>
          <a:blipFill>
            <a:blip r:embed="rId5"/>
            <a:stretch>
              <a:fillRect/>
            </a:stretch>
          </a:blipFill>
        </p:spPr>
        <p:txBody>
          <a:bodyPr/>
          <a:lstStyle/>
          <a:p>
            <a:endParaRPr lang="es-E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5877" y="2443740"/>
            <a:ext cx="8747428" cy="7843260"/>
          </a:xfrm>
          <a:custGeom>
            <a:avLst/>
            <a:gdLst/>
            <a:ahLst/>
            <a:cxnLst/>
            <a:rect l="l" t="t" r="r" b="b"/>
            <a:pathLst>
              <a:path w="8747428" h="7843260">
                <a:moveTo>
                  <a:pt x="0" y="0"/>
                </a:moveTo>
                <a:lnTo>
                  <a:pt x="8747428" y="0"/>
                </a:lnTo>
                <a:lnTo>
                  <a:pt x="8747428" y="7843260"/>
                </a:lnTo>
                <a:lnTo>
                  <a:pt x="0" y="7843260"/>
                </a:lnTo>
                <a:lnTo>
                  <a:pt x="0" y="0"/>
                </a:lnTo>
                <a:close/>
              </a:path>
            </a:pathLst>
          </a:custGeom>
          <a:blipFill>
            <a:blip r:embed="rId3"/>
            <a:stretch>
              <a:fillRect t="-11527"/>
            </a:stretch>
          </a:blipFill>
        </p:spPr>
        <p:txBody>
          <a:bodyPr/>
          <a:lstStyle/>
          <a:p>
            <a:endParaRPr lang="es-ES"/>
          </a:p>
        </p:txBody>
      </p:sp>
      <p:sp>
        <p:nvSpPr>
          <p:cNvPr id="3" name="Freeform 3"/>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4"/>
            <a:stretch>
              <a:fillRect/>
            </a:stretch>
          </a:blipFill>
        </p:spPr>
        <p:txBody>
          <a:bodyPr/>
          <a:lstStyle/>
          <a:p>
            <a:endParaRPr lang="es-ES"/>
          </a:p>
        </p:txBody>
      </p:sp>
      <p:sp>
        <p:nvSpPr>
          <p:cNvPr id="4" name="Freeform 4"/>
          <p:cNvSpPr/>
          <p:nvPr/>
        </p:nvSpPr>
        <p:spPr>
          <a:xfrm>
            <a:off x="12879932" y="4517715"/>
            <a:ext cx="2041989" cy="3064899"/>
          </a:xfrm>
          <a:custGeom>
            <a:avLst/>
            <a:gdLst/>
            <a:ahLst/>
            <a:cxnLst/>
            <a:rect l="l" t="t" r="r" b="b"/>
            <a:pathLst>
              <a:path w="2041989" h="3064899">
                <a:moveTo>
                  <a:pt x="0" y="0"/>
                </a:moveTo>
                <a:lnTo>
                  <a:pt x="2041989" y="0"/>
                </a:lnTo>
                <a:lnTo>
                  <a:pt x="2041989" y="3064899"/>
                </a:lnTo>
                <a:lnTo>
                  <a:pt x="0" y="3064899"/>
                </a:lnTo>
                <a:lnTo>
                  <a:pt x="0" y="0"/>
                </a:lnTo>
                <a:close/>
              </a:path>
            </a:pathLst>
          </a:custGeom>
          <a:blipFill>
            <a:blip r:embed="rId5"/>
            <a:stretch>
              <a:fillRect/>
            </a:stretch>
          </a:blipFill>
        </p:spPr>
        <p:txBody>
          <a:bodyPr/>
          <a:lstStyle/>
          <a:p>
            <a:endParaRPr lang="es-ES"/>
          </a:p>
        </p:txBody>
      </p:sp>
      <p:sp>
        <p:nvSpPr>
          <p:cNvPr id="5" name="Freeform 5"/>
          <p:cNvSpPr/>
          <p:nvPr/>
        </p:nvSpPr>
        <p:spPr>
          <a:xfrm>
            <a:off x="10411938" y="3904529"/>
            <a:ext cx="2766593" cy="3678085"/>
          </a:xfrm>
          <a:custGeom>
            <a:avLst/>
            <a:gdLst/>
            <a:ahLst/>
            <a:cxnLst/>
            <a:rect l="l" t="t" r="r" b="b"/>
            <a:pathLst>
              <a:path w="2766593" h="3678085">
                <a:moveTo>
                  <a:pt x="0" y="0"/>
                </a:moveTo>
                <a:lnTo>
                  <a:pt x="2766593" y="0"/>
                </a:lnTo>
                <a:lnTo>
                  <a:pt x="2766593" y="3678085"/>
                </a:lnTo>
                <a:lnTo>
                  <a:pt x="0" y="3678085"/>
                </a:lnTo>
                <a:lnTo>
                  <a:pt x="0" y="0"/>
                </a:lnTo>
                <a:close/>
              </a:path>
            </a:pathLst>
          </a:custGeom>
          <a:blipFill>
            <a:blip r:embed="rId6"/>
            <a:stretch>
              <a:fillRect l="-21676" t="-5552" r="-18651"/>
            </a:stretch>
          </a:blipFill>
        </p:spPr>
        <p:txBody>
          <a:bodyPr/>
          <a:lstStyle/>
          <a:p>
            <a:endParaRPr lang="es-ES"/>
          </a:p>
        </p:txBody>
      </p:sp>
      <p:sp>
        <p:nvSpPr>
          <p:cNvPr id="6" name="TextBox 6"/>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7" name="TextBox 7"/>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8" name="TextBox 8"/>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9" name="TextBox 9"/>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10" name="TextBox 10"/>
          <p:cNvSpPr txBox="1"/>
          <p:nvPr/>
        </p:nvSpPr>
        <p:spPr>
          <a:xfrm>
            <a:off x="8074559" y="1805565"/>
            <a:ext cx="9184741"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A confident, minimalist statement that mirrors Apple’s design philosophy. Think “Less is more” — but Apple’s version. Not defensive. Just </a:t>
            </a:r>
            <a:r>
              <a:rPr lang="en-US" sz="2100" b="1">
                <a:solidFill>
                  <a:srgbClr val="FFFFFF"/>
                </a:solidFill>
                <a:latin typeface="Inter Bold"/>
                <a:ea typeface="Inter Bold"/>
                <a:cs typeface="Inter Bold"/>
                <a:sym typeface="Inter Bold"/>
              </a:rPr>
              <a:t>bold</a:t>
            </a:r>
          </a:p>
        </p:txBody>
      </p:sp>
      <p:sp>
        <p:nvSpPr>
          <p:cNvPr id="11" name="TextBox 11"/>
          <p:cNvSpPr txBox="1"/>
          <p:nvPr/>
        </p:nvSpPr>
        <p:spPr>
          <a:xfrm>
            <a:off x="10883736" y="6578299"/>
            <a:ext cx="1838980" cy="1247067"/>
          </a:xfrm>
          <a:prstGeom prst="rect">
            <a:avLst/>
          </a:prstGeom>
        </p:spPr>
        <p:txBody>
          <a:bodyPr lIns="0" tIns="0" rIns="0" bIns="0" rtlCol="0" anchor="t">
            <a:spAutoFit/>
          </a:bodyPr>
          <a:lstStyle/>
          <a:p>
            <a:pPr algn="ctr">
              <a:lnSpc>
                <a:spcPts val="9800"/>
              </a:lnSpc>
              <a:spcBef>
                <a:spcPct val="0"/>
              </a:spcBef>
            </a:pPr>
            <a:r>
              <a:rPr lang="en-US" sz="8166" b="1">
                <a:solidFill>
                  <a:srgbClr val="FFFFFF"/>
                </a:solidFill>
                <a:latin typeface="Inter Ultra-Bold"/>
                <a:ea typeface="Inter Ultra-Bold"/>
                <a:cs typeface="Inter Ultra-Bold"/>
                <a:sym typeface="Inter Ultra-Bold"/>
              </a:rPr>
              <a:t>16e</a:t>
            </a:r>
          </a:p>
        </p:txBody>
      </p:sp>
      <p:sp>
        <p:nvSpPr>
          <p:cNvPr id="12" name="TextBox 12"/>
          <p:cNvSpPr txBox="1"/>
          <p:nvPr/>
        </p:nvSpPr>
        <p:spPr>
          <a:xfrm>
            <a:off x="12910147" y="7197070"/>
            <a:ext cx="1781616" cy="460344"/>
          </a:xfrm>
          <a:prstGeom prst="rect">
            <a:avLst/>
          </a:prstGeom>
        </p:spPr>
        <p:txBody>
          <a:bodyPr lIns="0" tIns="0" rIns="0" bIns="0" rtlCol="0" anchor="t">
            <a:spAutoFit/>
          </a:bodyPr>
          <a:lstStyle/>
          <a:p>
            <a:pPr algn="l">
              <a:lnSpc>
                <a:spcPts val="3563"/>
              </a:lnSpc>
              <a:spcBef>
                <a:spcPct val="0"/>
              </a:spcBef>
            </a:pPr>
            <a:r>
              <a:rPr lang="en-US" sz="2969">
                <a:solidFill>
                  <a:srgbClr val="FFFFFF"/>
                </a:solidFill>
                <a:latin typeface="Inter"/>
                <a:ea typeface="Inter"/>
                <a:cs typeface="Inter"/>
                <a:sym typeface="Inter"/>
              </a:rPr>
              <a:t>in 16 days</a:t>
            </a:r>
          </a:p>
        </p:txBody>
      </p:sp>
      <p:sp>
        <p:nvSpPr>
          <p:cNvPr id="13" name="TextBox 13"/>
          <p:cNvSpPr txBox="1"/>
          <p:nvPr/>
        </p:nvSpPr>
        <p:spPr>
          <a:xfrm>
            <a:off x="9557060" y="2894648"/>
            <a:ext cx="6767874"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Creator Challenge</a:t>
            </a:r>
          </a:p>
        </p:txBody>
      </p:sp>
      <p:sp>
        <p:nvSpPr>
          <p:cNvPr id="14" name="TextBox 14"/>
          <p:cNvSpPr txBox="1"/>
          <p:nvPr/>
        </p:nvSpPr>
        <p:spPr>
          <a:xfrm>
            <a:off x="9260440" y="7978140"/>
            <a:ext cx="7361113" cy="6381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iPhone 16e isn’t missing something: it’s </a:t>
            </a:r>
            <a:r>
              <a:rPr lang="en-US" sz="2100" b="1">
                <a:solidFill>
                  <a:srgbClr val="FFFFFF"/>
                </a:solidFill>
                <a:latin typeface="Inter Ultra-Bold"/>
                <a:ea typeface="Inter Ultra-Bold"/>
                <a:cs typeface="Inter Ultra-Bold"/>
                <a:sym typeface="Inter Ultra-Bold"/>
              </a:rPr>
              <a:t>just focused</a:t>
            </a:r>
            <a:r>
              <a:rPr lang="en-US" sz="2100">
                <a:solidFill>
                  <a:srgbClr val="FFFFFF"/>
                </a:solidFill>
                <a:latin typeface="Inter Light"/>
                <a:ea typeface="Inter Light"/>
                <a:cs typeface="Inter Light"/>
                <a:sym typeface="Inter Light"/>
              </a:rPr>
              <a:t>.</a:t>
            </a:r>
          </a:p>
          <a:p>
            <a:pPr algn="ctr">
              <a:lnSpc>
                <a:spcPts val="2520"/>
              </a:lnSpc>
              <a:spcBef>
                <a:spcPct val="0"/>
              </a:spcBef>
            </a:pPr>
            <a:r>
              <a:rPr lang="en-US" sz="2100">
                <a:solidFill>
                  <a:srgbClr val="FFFFFF"/>
                </a:solidFill>
                <a:latin typeface="Inter Light"/>
                <a:ea typeface="Inter Light"/>
                <a:cs typeface="Inter Light"/>
                <a:sym typeface="Inter Light"/>
              </a:rPr>
              <a:t>Influencers post videos </a:t>
            </a:r>
            <a:r>
              <a:rPr lang="en-US" sz="2100" b="1">
                <a:solidFill>
                  <a:srgbClr val="FFFFFF"/>
                </a:solidFill>
                <a:latin typeface="Inter Ultra-Bold"/>
                <a:ea typeface="Inter Ultra-Bold"/>
                <a:cs typeface="Inter Ultra-Bold"/>
                <a:sym typeface="Inter Ultra-Bold"/>
              </a:rPr>
              <a:t>living only</a:t>
            </a:r>
            <a:r>
              <a:rPr lang="en-US" sz="2100">
                <a:solidFill>
                  <a:srgbClr val="FFFFFF"/>
                </a:solidFill>
                <a:latin typeface="Inter Light"/>
                <a:ea typeface="Inter Light"/>
                <a:cs typeface="Inter Light"/>
                <a:sym typeface="Inter Light"/>
              </a:rPr>
              <a:t> with the 16e for 16 days</a:t>
            </a:r>
          </a:p>
        </p:txBody>
      </p:sp>
      <p:sp>
        <p:nvSpPr>
          <p:cNvPr id="15" name="TextBox 15"/>
          <p:cNvSpPr txBox="1"/>
          <p:nvPr/>
        </p:nvSpPr>
        <p:spPr>
          <a:xfrm>
            <a:off x="2025237" y="1586490"/>
            <a:ext cx="5148708" cy="857250"/>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Less</a:t>
            </a:r>
            <a:r>
              <a:rPr lang="en-US" sz="5600">
                <a:solidFill>
                  <a:srgbClr val="FFFFFF"/>
                </a:solidFill>
                <a:latin typeface="Inter"/>
                <a:ea typeface="Inter"/>
                <a:cs typeface="Inter"/>
                <a:sym typeface="Inter"/>
              </a:rPr>
              <a:t>, by Apple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5877" y="2443740"/>
            <a:ext cx="8747428" cy="7843260"/>
          </a:xfrm>
          <a:custGeom>
            <a:avLst/>
            <a:gdLst/>
            <a:ahLst/>
            <a:cxnLst/>
            <a:rect l="l" t="t" r="r" b="b"/>
            <a:pathLst>
              <a:path w="8747428" h="7843260">
                <a:moveTo>
                  <a:pt x="0" y="0"/>
                </a:moveTo>
                <a:lnTo>
                  <a:pt x="8747428" y="0"/>
                </a:lnTo>
                <a:lnTo>
                  <a:pt x="8747428" y="7843260"/>
                </a:lnTo>
                <a:lnTo>
                  <a:pt x="0" y="7843260"/>
                </a:lnTo>
                <a:lnTo>
                  <a:pt x="0" y="0"/>
                </a:lnTo>
                <a:close/>
              </a:path>
            </a:pathLst>
          </a:custGeom>
          <a:blipFill>
            <a:blip r:embed="rId3"/>
            <a:stretch>
              <a:fillRect t="-11527"/>
            </a:stretch>
          </a:blipFill>
        </p:spPr>
        <p:txBody>
          <a:bodyPr/>
          <a:lstStyle/>
          <a:p>
            <a:endParaRPr lang="es-ES"/>
          </a:p>
        </p:txBody>
      </p:sp>
      <p:sp>
        <p:nvSpPr>
          <p:cNvPr id="3" name="Freeform 3"/>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5" name="TextBox 5"/>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6" name="TextBox 6"/>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7" name="TextBox 7"/>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8" name="TextBox 8"/>
          <p:cNvSpPr txBox="1"/>
          <p:nvPr/>
        </p:nvSpPr>
        <p:spPr>
          <a:xfrm>
            <a:off x="8074559" y="1805565"/>
            <a:ext cx="9184741"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A confident, minimalist statement that mirrors Apple’s design philosophy. Think “Less is more” — but Apple’s version. Not defensive. Just </a:t>
            </a:r>
            <a:r>
              <a:rPr lang="en-US" sz="2100" b="1">
                <a:solidFill>
                  <a:srgbClr val="FFFFFF"/>
                </a:solidFill>
                <a:latin typeface="Inter Bold"/>
                <a:ea typeface="Inter Bold"/>
                <a:cs typeface="Inter Bold"/>
                <a:sym typeface="Inter Bold"/>
              </a:rPr>
              <a:t>bold</a:t>
            </a:r>
          </a:p>
        </p:txBody>
      </p:sp>
      <p:sp>
        <p:nvSpPr>
          <p:cNvPr id="9" name="TextBox 9"/>
          <p:cNvSpPr txBox="1"/>
          <p:nvPr/>
        </p:nvSpPr>
        <p:spPr>
          <a:xfrm>
            <a:off x="8719209" y="2894648"/>
            <a:ext cx="8443576"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Community Activation</a:t>
            </a:r>
          </a:p>
        </p:txBody>
      </p:sp>
      <p:sp>
        <p:nvSpPr>
          <p:cNvPr id="10" name="Freeform 10"/>
          <p:cNvSpPr/>
          <p:nvPr/>
        </p:nvSpPr>
        <p:spPr>
          <a:xfrm>
            <a:off x="10505607" y="4189905"/>
            <a:ext cx="1219258" cy="1219258"/>
          </a:xfrm>
          <a:custGeom>
            <a:avLst/>
            <a:gdLst/>
            <a:ahLst/>
            <a:cxnLst/>
            <a:rect l="l" t="t" r="r" b="b"/>
            <a:pathLst>
              <a:path w="1219258" h="1219258">
                <a:moveTo>
                  <a:pt x="0" y="0"/>
                </a:moveTo>
                <a:lnTo>
                  <a:pt x="1219259" y="0"/>
                </a:lnTo>
                <a:lnTo>
                  <a:pt x="1219259" y="1219258"/>
                </a:lnTo>
                <a:lnTo>
                  <a:pt x="0" y="1219258"/>
                </a:lnTo>
                <a:lnTo>
                  <a:pt x="0" y="0"/>
                </a:lnTo>
                <a:close/>
              </a:path>
            </a:pathLst>
          </a:custGeom>
          <a:blipFill>
            <a:blip r:embed="rId5"/>
            <a:stretch>
              <a:fillRect/>
            </a:stretch>
          </a:blipFill>
        </p:spPr>
        <p:txBody>
          <a:bodyPr/>
          <a:lstStyle/>
          <a:p>
            <a:endParaRPr lang="es-ES"/>
          </a:p>
        </p:txBody>
      </p:sp>
      <p:sp>
        <p:nvSpPr>
          <p:cNvPr id="11" name="Freeform 11"/>
          <p:cNvSpPr/>
          <p:nvPr/>
        </p:nvSpPr>
        <p:spPr>
          <a:xfrm>
            <a:off x="11724866" y="4680109"/>
            <a:ext cx="1885383" cy="1885383"/>
          </a:xfrm>
          <a:custGeom>
            <a:avLst/>
            <a:gdLst/>
            <a:ahLst/>
            <a:cxnLst/>
            <a:rect l="l" t="t" r="r" b="b"/>
            <a:pathLst>
              <a:path w="1885383" h="1885383">
                <a:moveTo>
                  <a:pt x="0" y="0"/>
                </a:moveTo>
                <a:lnTo>
                  <a:pt x="1885383" y="0"/>
                </a:lnTo>
                <a:lnTo>
                  <a:pt x="1885383" y="1885383"/>
                </a:lnTo>
                <a:lnTo>
                  <a:pt x="0" y="1885383"/>
                </a:lnTo>
                <a:lnTo>
                  <a:pt x="0" y="0"/>
                </a:lnTo>
                <a:close/>
              </a:path>
            </a:pathLst>
          </a:custGeom>
          <a:blipFill>
            <a:blip r:embed="rId6"/>
            <a:stretch>
              <a:fillRect/>
            </a:stretch>
          </a:blipFill>
        </p:spPr>
        <p:txBody>
          <a:bodyPr/>
          <a:lstStyle/>
          <a:p>
            <a:endParaRPr lang="es-ES"/>
          </a:p>
        </p:txBody>
      </p:sp>
      <p:sp>
        <p:nvSpPr>
          <p:cNvPr id="12" name="Freeform 12"/>
          <p:cNvSpPr/>
          <p:nvPr/>
        </p:nvSpPr>
        <p:spPr>
          <a:xfrm>
            <a:off x="13412951" y="4102625"/>
            <a:ext cx="1873435" cy="1873435"/>
          </a:xfrm>
          <a:custGeom>
            <a:avLst/>
            <a:gdLst/>
            <a:ahLst/>
            <a:cxnLst/>
            <a:rect l="l" t="t" r="r" b="b"/>
            <a:pathLst>
              <a:path w="1873435" h="1873435">
                <a:moveTo>
                  <a:pt x="0" y="0"/>
                </a:moveTo>
                <a:lnTo>
                  <a:pt x="1873435" y="0"/>
                </a:lnTo>
                <a:lnTo>
                  <a:pt x="1873435" y="1873436"/>
                </a:lnTo>
                <a:lnTo>
                  <a:pt x="0" y="1873436"/>
                </a:lnTo>
                <a:lnTo>
                  <a:pt x="0" y="0"/>
                </a:lnTo>
                <a:close/>
              </a:path>
            </a:pathLst>
          </a:custGeom>
          <a:blipFill>
            <a:blip r:embed="rId7"/>
            <a:stretch>
              <a:fillRect/>
            </a:stretch>
          </a:blipFill>
        </p:spPr>
        <p:txBody>
          <a:bodyPr/>
          <a:lstStyle/>
          <a:p>
            <a:endParaRPr lang="es-ES"/>
          </a:p>
        </p:txBody>
      </p:sp>
      <p:sp>
        <p:nvSpPr>
          <p:cNvPr id="13" name="TextBox 13"/>
          <p:cNvSpPr txBox="1"/>
          <p:nvPr/>
        </p:nvSpPr>
        <p:spPr>
          <a:xfrm>
            <a:off x="10883736" y="6408437"/>
            <a:ext cx="1838980" cy="1247067"/>
          </a:xfrm>
          <a:prstGeom prst="rect">
            <a:avLst/>
          </a:prstGeom>
        </p:spPr>
        <p:txBody>
          <a:bodyPr lIns="0" tIns="0" rIns="0" bIns="0" rtlCol="0" anchor="t">
            <a:spAutoFit/>
          </a:bodyPr>
          <a:lstStyle/>
          <a:p>
            <a:pPr algn="ctr">
              <a:lnSpc>
                <a:spcPts val="9800"/>
              </a:lnSpc>
              <a:spcBef>
                <a:spcPct val="0"/>
              </a:spcBef>
            </a:pPr>
            <a:r>
              <a:rPr lang="en-US" sz="8166" b="1">
                <a:solidFill>
                  <a:srgbClr val="FFFFFF"/>
                </a:solidFill>
                <a:latin typeface="Inter Ultra-Bold"/>
                <a:ea typeface="Inter Ultra-Bold"/>
                <a:cs typeface="Inter Ultra-Bold"/>
                <a:sym typeface="Inter Ultra-Bold"/>
              </a:rPr>
              <a:t>16e</a:t>
            </a:r>
          </a:p>
        </p:txBody>
      </p:sp>
      <p:sp>
        <p:nvSpPr>
          <p:cNvPr id="14" name="TextBox 14"/>
          <p:cNvSpPr txBox="1"/>
          <p:nvPr/>
        </p:nvSpPr>
        <p:spPr>
          <a:xfrm>
            <a:off x="12722716" y="7027208"/>
            <a:ext cx="1781616" cy="460344"/>
          </a:xfrm>
          <a:prstGeom prst="rect">
            <a:avLst/>
          </a:prstGeom>
        </p:spPr>
        <p:txBody>
          <a:bodyPr lIns="0" tIns="0" rIns="0" bIns="0" rtlCol="0" anchor="t">
            <a:spAutoFit/>
          </a:bodyPr>
          <a:lstStyle/>
          <a:p>
            <a:pPr algn="l">
              <a:lnSpc>
                <a:spcPts val="3563"/>
              </a:lnSpc>
              <a:spcBef>
                <a:spcPct val="0"/>
              </a:spcBef>
            </a:pPr>
            <a:r>
              <a:rPr lang="en-US" sz="2969">
                <a:solidFill>
                  <a:srgbClr val="FFFFFF"/>
                </a:solidFill>
                <a:latin typeface="Inter"/>
                <a:ea typeface="Inter"/>
                <a:cs typeface="Inter"/>
                <a:sym typeface="Inter"/>
              </a:rPr>
              <a:t>ssentials</a:t>
            </a:r>
          </a:p>
        </p:txBody>
      </p:sp>
      <p:sp>
        <p:nvSpPr>
          <p:cNvPr id="15" name="TextBox 15"/>
          <p:cNvSpPr txBox="1"/>
          <p:nvPr/>
        </p:nvSpPr>
        <p:spPr>
          <a:xfrm>
            <a:off x="8930637" y="7977800"/>
            <a:ext cx="8020720" cy="6381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Inter Light"/>
                <a:ea typeface="Inter Light"/>
                <a:cs typeface="Inter Light"/>
                <a:sym typeface="Inter Light"/>
              </a:rPr>
              <a:t>What 16 things do you really use your phone for?</a:t>
            </a:r>
          </a:p>
          <a:p>
            <a:pPr algn="ctr">
              <a:lnSpc>
                <a:spcPts val="2520"/>
              </a:lnSpc>
              <a:spcBef>
                <a:spcPct val="0"/>
              </a:spcBef>
            </a:pPr>
            <a:r>
              <a:rPr lang="en-US" sz="2100">
                <a:solidFill>
                  <a:srgbClr val="FFFFFF"/>
                </a:solidFill>
                <a:latin typeface="Inter Light"/>
                <a:ea typeface="Inter Light"/>
                <a:cs typeface="Inter Light"/>
                <a:sym typeface="Inter Light"/>
              </a:rPr>
              <a:t>The 16e becomes a statement. You </a:t>
            </a:r>
            <a:r>
              <a:rPr lang="en-US" sz="2100" b="1">
                <a:solidFill>
                  <a:srgbClr val="FFFFFF"/>
                </a:solidFill>
                <a:latin typeface="Inter Ultra-Bold"/>
                <a:ea typeface="Inter Ultra-Bold"/>
                <a:cs typeface="Inter Ultra-Bold"/>
                <a:sym typeface="Inter Ultra-Bold"/>
              </a:rPr>
              <a:t>don’t need more</a:t>
            </a:r>
            <a:r>
              <a:rPr lang="en-US" sz="2100">
                <a:solidFill>
                  <a:srgbClr val="FFFFFF"/>
                </a:solidFill>
                <a:latin typeface="Inter Light"/>
                <a:ea typeface="Inter Light"/>
                <a:cs typeface="Inter Light"/>
                <a:sym typeface="Inter Light"/>
              </a:rPr>
              <a:t>, just better</a:t>
            </a:r>
          </a:p>
        </p:txBody>
      </p:sp>
      <p:sp>
        <p:nvSpPr>
          <p:cNvPr id="16" name="TextBox 16"/>
          <p:cNvSpPr txBox="1"/>
          <p:nvPr/>
        </p:nvSpPr>
        <p:spPr>
          <a:xfrm>
            <a:off x="2025237" y="1586490"/>
            <a:ext cx="5148708" cy="857250"/>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Less</a:t>
            </a:r>
            <a:r>
              <a:rPr lang="en-US" sz="5600">
                <a:solidFill>
                  <a:srgbClr val="FFFFFF"/>
                </a:solidFill>
                <a:latin typeface="Inter"/>
                <a:ea typeface="Inter"/>
                <a:cs typeface="Inter"/>
                <a:sym typeface="Inter"/>
              </a:rPr>
              <a:t>, by Apple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5877" y="2443740"/>
            <a:ext cx="8747428" cy="7843260"/>
          </a:xfrm>
          <a:custGeom>
            <a:avLst/>
            <a:gdLst/>
            <a:ahLst/>
            <a:cxnLst/>
            <a:rect l="l" t="t" r="r" b="b"/>
            <a:pathLst>
              <a:path w="8747428" h="7843260">
                <a:moveTo>
                  <a:pt x="0" y="0"/>
                </a:moveTo>
                <a:lnTo>
                  <a:pt x="8747428" y="0"/>
                </a:lnTo>
                <a:lnTo>
                  <a:pt x="8747428" y="7843260"/>
                </a:lnTo>
                <a:lnTo>
                  <a:pt x="0" y="7843260"/>
                </a:lnTo>
                <a:lnTo>
                  <a:pt x="0" y="0"/>
                </a:lnTo>
                <a:close/>
              </a:path>
            </a:pathLst>
          </a:custGeom>
          <a:blipFill>
            <a:blip r:embed="rId3"/>
            <a:stretch>
              <a:fillRect t="-11527"/>
            </a:stretch>
          </a:blipFill>
        </p:spPr>
        <p:txBody>
          <a:bodyPr/>
          <a:lstStyle/>
          <a:p>
            <a:endParaRPr lang="es-ES"/>
          </a:p>
        </p:txBody>
      </p:sp>
      <p:sp>
        <p:nvSpPr>
          <p:cNvPr id="3" name="Freeform 3"/>
          <p:cNvSpPr/>
          <p:nvPr/>
        </p:nvSpPr>
        <p:spPr>
          <a:xfrm>
            <a:off x="16805928" y="9244012"/>
            <a:ext cx="453372" cy="453372"/>
          </a:xfrm>
          <a:custGeom>
            <a:avLst/>
            <a:gdLst/>
            <a:ahLst/>
            <a:cxnLst/>
            <a:rect l="l" t="t" r="r" b="b"/>
            <a:pathLst>
              <a:path w="453372" h="453372">
                <a:moveTo>
                  <a:pt x="0" y="0"/>
                </a:moveTo>
                <a:lnTo>
                  <a:pt x="453372" y="0"/>
                </a:lnTo>
                <a:lnTo>
                  <a:pt x="453372" y="453372"/>
                </a:lnTo>
                <a:lnTo>
                  <a:pt x="0" y="453372"/>
                </a:lnTo>
                <a:lnTo>
                  <a:pt x="0" y="0"/>
                </a:lnTo>
                <a:close/>
              </a:path>
            </a:pathLst>
          </a:custGeom>
          <a:blipFill>
            <a:blip r:embed="rId4"/>
            <a:stretch>
              <a:fillRect/>
            </a:stretch>
          </a:blipFill>
        </p:spPr>
        <p:txBody>
          <a:bodyPr/>
          <a:lstStyle/>
          <a:p>
            <a:endParaRPr lang="es-ES"/>
          </a:p>
        </p:txBody>
      </p:sp>
      <p:grpSp>
        <p:nvGrpSpPr>
          <p:cNvPr id="4" name="Group 4"/>
          <p:cNvGrpSpPr/>
          <p:nvPr/>
        </p:nvGrpSpPr>
        <p:grpSpPr>
          <a:xfrm>
            <a:off x="8919621" y="4061033"/>
            <a:ext cx="8517819" cy="1403622"/>
            <a:chOff x="0" y="0"/>
            <a:chExt cx="2243376" cy="369678"/>
          </a:xfrm>
        </p:grpSpPr>
        <p:sp>
          <p:nvSpPr>
            <p:cNvPr id="5" name="Freeform 5"/>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6" name="TextBox 6"/>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rot="-10800000">
            <a:off x="9380552" y="4581047"/>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nvGrpSpPr>
          <p:cNvPr id="8" name="Group 8"/>
          <p:cNvGrpSpPr/>
          <p:nvPr/>
        </p:nvGrpSpPr>
        <p:grpSpPr>
          <a:xfrm>
            <a:off x="8919621" y="5662438"/>
            <a:ext cx="8517819" cy="1403622"/>
            <a:chOff x="0" y="0"/>
            <a:chExt cx="2243376" cy="369678"/>
          </a:xfrm>
        </p:grpSpPr>
        <p:sp>
          <p:nvSpPr>
            <p:cNvPr id="9" name="Freeform 9"/>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10" name="TextBox 10"/>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11" name="Freeform 11"/>
          <p:cNvSpPr/>
          <p:nvPr/>
        </p:nvSpPr>
        <p:spPr>
          <a:xfrm rot="-10800000">
            <a:off x="9380552" y="6182452"/>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nvGrpSpPr>
          <p:cNvPr id="12" name="Group 12"/>
          <p:cNvGrpSpPr/>
          <p:nvPr/>
        </p:nvGrpSpPr>
        <p:grpSpPr>
          <a:xfrm>
            <a:off x="8919621" y="7266085"/>
            <a:ext cx="8517819" cy="1403622"/>
            <a:chOff x="0" y="0"/>
            <a:chExt cx="2243376" cy="369678"/>
          </a:xfrm>
        </p:grpSpPr>
        <p:sp>
          <p:nvSpPr>
            <p:cNvPr id="13" name="Freeform 13"/>
            <p:cNvSpPr/>
            <p:nvPr/>
          </p:nvSpPr>
          <p:spPr>
            <a:xfrm>
              <a:off x="0" y="0"/>
              <a:ext cx="2243376" cy="369678"/>
            </a:xfrm>
            <a:custGeom>
              <a:avLst/>
              <a:gdLst/>
              <a:ahLst/>
              <a:cxnLst/>
              <a:rect l="l" t="t" r="r" b="b"/>
              <a:pathLst>
                <a:path w="2243376" h="369678">
                  <a:moveTo>
                    <a:pt x="31812" y="0"/>
                  </a:moveTo>
                  <a:lnTo>
                    <a:pt x="2211564" y="0"/>
                  </a:lnTo>
                  <a:cubicBezTo>
                    <a:pt x="2220002" y="0"/>
                    <a:pt x="2228093" y="3352"/>
                    <a:pt x="2234059" y="9317"/>
                  </a:cubicBezTo>
                  <a:cubicBezTo>
                    <a:pt x="2240025" y="15283"/>
                    <a:pt x="2243376" y="23375"/>
                    <a:pt x="2243376" y="31812"/>
                  </a:cubicBezTo>
                  <a:lnTo>
                    <a:pt x="2243376" y="337866"/>
                  </a:lnTo>
                  <a:cubicBezTo>
                    <a:pt x="2243376" y="355436"/>
                    <a:pt x="2229134" y="369678"/>
                    <a:pt x="2211564" y="369678"/>
                  </a:cubicBezTo>
                  <a:lnTo>
                    <a:pt x="31812" y="369678"/>
                  </a:lnTo>
                  <a:cubicBezTo>
                    <a:pt x="14243" y="369678"/>
                    <a:pt x="0" y="355436"/>
                    <a:pt x="0" y="337866"/>
                  </a:cubicBezTo>
                  <a:lnTo>
                    <a:pt x="0" y="31812"/>
                  </a:lnTo>
                  <a:cubicBezTo>
                    <a:pt x="0" y="14243"/>
                    <a:pt x="14243" y="0"/>
                    <a:pt x="31812" y="0"/>
                  </a:cubicBezTo>
                  <a:close/>
                </a:path>
              </a:pathLst>
            </a:custGeom>
            <a:solidFill>
              <a:srgbClr val="22262F"/>
            </a:solidFill>
          </p:spPr>
          <p:txBody>
            <a:bodyPr/>
            <a:lstStyle/>
            <a:p>
              <a:endParaRPr lang="es-ES"/>
            </a:p>
          </p:txBody>
        </p:sp>
        <p:sp>
          <p:nvSpPr>
            <p:cNvPr id="14" name="TextBox 14"/>
            <p:cNvSpPr txBox="1"/>
            <p:nvPr/>
          </p:nvSpPr>
          <p:spPr>
            <a:xfrm>
              <a:off x="0" y="-9525"/>
              <a:ext cx="2243376" cy="379203"/>
            </a:xfrm>
            <a:prstGeom prst="rect">
              <a:avLst/>
            </a:prstGeom>
          </p:spPr>
          <p:txBody>
            <a:bodyPr lIns="50800" tIns="50800" rIns="50800" bIns="50800" rtlCol="0" anchor="ctr"/>
            <a:lstStyle/>
            <a:p>
              <a:pPr algn="ctr">
                <a:lnSpc>
                  <a:spcPts val="2520"/>
                </a:lnSpc>
              </a:pPr>
              <a:endParaRPr/>
            </a:p>
          </p:txBody>
        </p:sp>
      </p:grpSp>
      <p:sp>
        <p:nvSpPr>
          <p:cNvPr id="15" name="Freeform 15"/>
          <p:cNvSpPr/>
          <p:nvPr/>
        </p:nvSpPr>
        <p:spPr>
          <a:xfrm rot="-10800000">
            <a:off x="9380552" y="7786099"/>
            <a:ext cx="207703" cy="363594"/>
          </a:xfrm>
          <a:custGeom>
            <a:avLst/>
            <a:gdLst/>
            <a:ahLst/>
            <a:cxnLst/>
            <a:rect l="l" t="t" r="r" b="b"/>
            <a:pathLst>
              <a:path w="207703" h="363594">
                <a:moveTo>
                  <a:pt x="0" y="0"/>
                </a:moveTo>
                <a:lnTo>
                  <a:pt x="207703" y="0"/>
                </a:lnTo>
                <a:lnTo>
                  <a:pt x="207703" y="363594"/>
                </a:lnTo>
                <a:lnTo>
                  <a:pt x="0" y="363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6" name="TextBox 16"/>
          <p:cNvSpPr txBox="1"/>
          <p:nvPr/>
        </p:nvSpPr>
        <p:spPr>
          <a:xfrm>
            <a:off x="11626854" y="704850"/>
            <a:ext cx="2628285"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APPLE VISION PRO</a:t>
            </a:r>
          </a:p>
        </p:txBody>
      </p:sp>
      <p:sp>
        <p:nvSpPr>
          <p:cNvPr id="17" name="TextBox 17"/>
          <p:cNvSpPr txBox="1"/>
          <p:nvPr/>
        </p:nvSpPr>
        <p:spPr>
          <a:xfrm>
            <a:off x="3654526" y="704850"/>
            <a:ext cx="1890129" cy="32385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Ultra-Bold"/>
                <a:ea typeface="Inter Ultra-Bold"/>
                <a:cs typeface="Inter Ultra-Bold"/>
                <a:sym typeface="Inter Ultra-Bold"/>
              </a:rPr>
              <a:t>IPHONE 16E</a:t>
            </a:r>
          </a:p>
        </p:txBody>
      </p:sp>
      <p:sp>
        <p:nvSpPr>
          <p:cNvPr id="18" name="TextBox 18"/>
          <p:cNvSpPr txBox="1"/>
          <p:nvPr/>
        </p:nvSpPr>
        <p:spPr>
          <a:xfrm>
            <a:off x="7458370" y="704850"/>
            <a:ext cx="2253960" cy="323850"/>
          </a:xfrm>
          <a:prstGeom prst="rect">
            <a:avLst/>
          </a:prstGeom>
        </p:spPr>
        <p:txBody>
          <a:bodyPr lIns="0" tIns="0" rIns="0" bIns="0" rtlCol="0" anchor="t">
            <a:spAutoFit/>
          </a:bodyPr>
          <a:lstStyle/>
          <a:p>
            <a:pPr algn="ctr">
              <a:lnSpc>
                <a:spcPts val="2520"/>
              </a:lnSpc>
              <a:spcBef>
                <a:spcPct val="0"/>
              </a:spcBef>
            </a:pPr>
            <a:r>
              <a:rPr lang="en-US" sz="2100" b="1">
                <a:solidFill>
                  <a:srgbClr val="4B4B4B"/>
                </a:solidFill>
                <a:latin typeface="Inter Ultra-Bold"/>
                <a:ea typeface="Inter Ultra-Bold"/>
                <a:cs typeface="Inter Ultra-Bold"/>
                <a:sym typeface="Inter Ultra-Bold"/>
              </a:rPr>
              <a:t>AIRPODS PRO 2</a:t>
            </a:r>
          </a:p>
        </p:txBody>
      </p:sp>
      <p:sp>
        <p:nvSpPr>
          <p:cNvPr id="19" name="TextBox 19"/>
          <p:cNvSpPr txBox="1"/>
          <p:nvPr/>
        </p:nvSpPr>
        <p:spPr>
          <a:xfrm>
            <a:off x="11949234" y="9368790"/>
            <a:ext cx="4611812" cy="285750"/>
          </a:xfrm>
          <a:prstGeom prst="rect">
            <a:avLst/>
          </a:prstGeom>
        </p:spPr>
        <p:txBody>
          <a:bodyPr lIns="0" tIns="0" rIns="0" bIns="0" rtlCol="0" anchor="t">
            <a:spAutoFit/>
          </a:bodyPr>
          <a:lstStyle/>
          <a:p>
            <a:pPr algn="just">
              <a:lnSpc>
                <a:spcPts val="2242"/>
              </a:lnSpc>
              <a:spcBef>
                <a:spcPct val="0"/>
              </a:spcBef>
            </a:pPr>
            <a:r>
              <a:rPr lang="en-US" sz="1868" b="1">
                <a:solidFill>
                  <a:srgbClr val="4B4B4B"/>
                </a:solidFill>
                <a:latin typeface="Inter Medium"/>
                <a:ea typeface="Inter Medium"/>
                <a:cs typeface="Inter Medium"/>
                <a:sym typeface="Inter Medium"/>
              </a:rPr>
              <a:t>Behind the Bite: Rethinking Apple’s Icons</a:t>
            </a:r>
          </a:p>
        </p:txBody>
      </p:sp>
      <p:sp>
        <p:nvSpPr>
          <p:cNvPr id="20" name="TextBox 20"/>
          <p:cNvSpPr txBox="1"/>
          <p:nvPr/>
        </p:nvSpPr>
        <p:spPr>
          <a:xfrm>
            <a:off x="8074559" y="1805565"/>
            <a:ext cx="9184741" cy="638175"/>
          </a:xfrm>
          <a:prstGeom prst="rect">
            <a:avLst/>
          </a:prstGeom>
        </p:spPr>
        <p:txBody>
          <a:bodyPr lIns="0" tIns="0" rIns="0" bIns="0" rtlCol="0" anchor="t">
            <a:spAutoFit/>
          </a:bodyPr>
          <a:lstStyle/>
          <a:p>
            <a:pPr algn="r">
              <a:lnSpc>
                <a:spcPts val="2520"/>
              </a:lnSpc>
              <a:spcBef>
                <a:spcPct val="0"/>
              </a:spcBef>
            </a:pPr>
            <a:r>
              <a:rPr lang="en-US" sz="2100">
                <a:solidFill>
                  <a:srgbClr val="FFFFFF"/>
                </a:solidFill>
                <a:latin typeface="Inter Light"/>
                <a:ea typeface="Inter Light"/>
                <a:cs typeface="Inter Light"/>
                <a:sym typeface="Inter Light"/>
              </a:rPr>
              <a:t>A confident, minimalist statement that mirrors Apple’s design philosophy. Think “Less is more” — but Apple’s version. Not defensive. Just </a:t>
            </a:r>
            <a:r>
              <a:rPr lang="en-US" sz="2100" b="1">
                <a:solidFill>
                  <a:srgbClr val="FFFFFF"/>
                </a:solidFill>
                <a:latin typeface="Inter Bold"/>
                <a:ea typeface="Inter Bold"/>
                <a:cs typeface="Inter Bold"/>
                <a:sym typeface="Inter Bold"/>
              </a:rPr>
              <a:t>bold</a:t>
            </a:r>
          </a:p>
        </p:txBody>
      </p:sp>
      <p:sp>
        <p:nvSpPr>
          <p:cNvPr id="21" name="TextBox 21"/>
          <p:cNvSpPr txBox="1"/>
          <p:nvPr/>
        </p:nvSpPr>
        <p:spPr>
          <a:xfrm>
            <a:off x="8956743" y="2894505"/>
            <a:ext cx="8443576" cy="723900"/>
          </a:xfrm>
          <a:prstGeom prst="rect">
            <a:avLst/>
          </a:prstGeom>
        </p:spPr>
        <p:txBody>
          <a:bodyPr lIns="0" tIns="0" rIns="0" bIns="0" rtlCol="0" anchor="t">
            <a:spAutoFit/>
          </a:bodyPr>
          <a:lstStyle/>
          <a:p>
            <a:pPr algn="ctr">
              <a:lnSpc>
                <a:spcPts val="5759"/>
              </a:lnSpc>
              <a:spcBef>
                <a:spcPct val="0"/>
              </a:spcBef>
            </a:pPr>
            <a:r>
              <a:rPr lang="en-US" sz="4800" b="1">
                <a:solidFill>
                  <a:srgbClr val="FFFFFF"/>
                </a:solidFill>
                <a:latin typeface="Inter Ultra-Bold"/>
                <a:ea typeface="Inter Ultra-Bold"/>
                <a:cs typeface="Inter Ultra-Bold"/>
                <a:sym typeface="Inter Ultra-Bold"/>
              </a:rPr>
              <a:t>KPIs</a:t>
            </a:r>
          </a:p>
        </p:txBody>
      </p:sp>
      <p:sp>
        <p:nvSpPr>
          <p:cNvPr id="22" name="TextBox 22"/>
          <p:cNvSpPr txBox="1"/>
          <p:nvPr/>
        </p:nvSpPr>
        <p:spPr>
          <a:xfrm>
            <a:off x="9932424" y="4275164"/>
            <a:ext cx="6882288" cy="899160"/>
          </a:xfrm>
          <a:prstGeom prst="rect">
            <a:avLst/>
          </a:prstGeom>
        </p:spPr>
        <p:txBody>
          <a:bodyPr lIns="0" tIns="0" rIns="0" bIns="0" rtlCol="0" anchor="t">
            <a:spAutoFit/>
          </a:bodyPr>
          <a:lstStyle/>
          <a:p>
            <a:pPr algn="l">
              <a:lnSpc>
                <a:spcPts val="3600"/>
              </a:lnSpc>
            </a:pPr>
            <a:r>
              <a:rPr lang="en-US" sz="2400">
                <a:solidFill>
                  <a:srgbClr val="FFFFFF"/>
                </a:solidFill>
                <a:latin typeface="Inter Light"/>
                <a:ea typeface="Inter Light"/>
                <a:cs typeface="Inter Light"/>
                <a:sym typeface="Inter Light"/>
              </a:rPr>
              <a:t>Shift keyword mentions from </a:t>
            </a:r>
            <a:r>
              <a:rPr lang="en-US" sz="2400" b="1">
                <a:solidFill>
                  <a:srgbClr val="FFFFFF"/>
                </a:solidFill>
                <a:latin typeface="Inter Ultra-Bold"/>
                <a:ea typeface="Inter Ultra-Bold"/>
                <a:cs typeface="Inter Ultra-Bold"/>
                <a:sym typeface="Inter Ultra-Bold"/>
              </a:rPr>
              <a:t>cheap/missing</a:t>
            </a:r>
            <a:r>
              <a:rPr lang="en-US" sz="2400">
                <a:solidFill>
                  <a:srgbClr val="FFFFFF"/>
                </a:solidFill>
                <a:latin typeface="Inter Light"/>
                <a:ea typeface="Inter Light"/>
                <a:cs typeface="Inter Light"/>
                <a:sym typeface="Inter Light"/>
              </a:rPr>
              <a:t> → </a:t>
            </a:r>
            <a:r>
              <a:rPr lang="en-US" sz="2400" b="1">
                <a:solidFill>
                  <a:srgbClr val="FFFFFF"/>
                </a:solidFill>
                <a:latin typeface="Inter Ultra-Bold"/>
                <a:ea typeface="Inter Ultra-Bold"/>
                <a:cs typeface="Inter Ultra-Bold"/>
                <a:sym typeface="Inter Ultra-Bold"/>
              </a:rPr>
              <a:t>essential/simple</a:t>
            </a:r>
          </a:p>
        </p:txBody>
      </p:sp>
      <p:sp>
        <p:nvSpPr>
          <p:cNvPr id="23" name="TextBox 23"/>
          <p:cNvSpPr txBox="1"/>
          <p:nvPr/>
        </p:nvSpPr>
        <p:spPr>
          <a:xfrm>
            <a:off x="9932424" y="5876569"/>
            <a:ext cx="6882288" cy="899160"/>
          </a:xfrm>
          <a:prstGeom prst="rect">
            <a:avLst/>
          </a:prstGeom>
        </p:spPr>
        <p:txBody>
          <a:bodyPr lIns="0" tIns="0" rIns="0" bIns="0" rtlCol="0" anchor="t">
            <a:spAutoFit/>
          </a:bodyPr>
          <a:lstStyle/>
          <a:p>
            <a:pPr algn="l">
              <a:lnSpc>
                <a:spcPts val="3600"/>
              </a:lnSpc>
            </a:pPr>
            <a:r>
              <a:rPr lang="en-US" sz="2400">
                <a:solidFill>
                  <a:srgbClr val="FFFFFF"/>
                </a:solidFill>
                <a:latin typeface="Inter Light"/>
                <a:ea typeface="Inter Light"/>
                <a:cs typeface="Inter Light"/>
                <a:sym typeface="Inter Light"/>
              </a:rPr>
              <a:t>Positive sentiment growth </a:t>
            </a:r>
            <a:r>
              <a:rPr lang="en-US" sz="2400" b="1">
                <a:solidFill>
                  <a:srgbClr val="FFFFFF"/>
                </a:solidFill>
                <a:latin typeface="Inter Ultra-Bold"/>
                <a:ea typeface="Inter Ultra-Bold"/>
                <a:cs typeface="Inter Ultra-Bold"/>
                <a:sym typeface="Inter Ultra-Bold"/>
              </a:rPr>
              <a:t>+15%</a:t>
            </a:r>
            <a:r>
              <a:rPr lang="en-US" sz="2400">
                <a:solidFill>
                  <a:srgbClr val="FFFFFF"/>
                </a:solidFill>
                <a:latin typeface="Inter Light"/>
                <a:ea typeface="Inter Light"/>
                <a:cs typeface="Inter Light"/>
                <a:sym typeface="Inter Light"/>
              </a:rPr>
              <a:t> in “iPhone 16e” Reddit and Youtube searches</a:t>
            </a:r>
          </a:p>
        </p:txBody>
      </p:sp>
      <p:sp>
        <p:nvSpPr>
          <p:cNvPr id="24" name="TextBox 24"/>
          <p:cNvSpPr txBox="1"/>
          <p:nvPr/>
        </p:nvSpPr>
        <p:spPr>
          <a:xfrm>
            <a:off x="9932424" y="7480216"/>
            <a:ext cx="6882288" cy="899160"/>
          </a:xfrm>
          <a:prstGeom prst="rect">
            <a:avLst/>
          </a:prstGeom>
        </p:spPr>
        <p:txBody>
          <a:bodyPr lIns="0" tIns="0" rIns="0" bIns="0" rtlCol="0" anchor="t">
            <a:spAutoFit/>
          </a:bodyPr>
          <a:lstStyle/>
          <a:p>
            <a:pPr algn="l">
              <a:lnSpc>
                <a:spcPts val="3600"/>
              </a:lnSpc>
            </a:pPr>
            <a:r>
              <a:rPr lang="en-US" sz="2400" b="1">
                <a:solidFill>
                  <a:srgbClr val="FFFFFF"/>
                </a:solidFill>
                <a:latin typeface="Inter Ultra-Bold"/>
                <a:ea typeface="Inter Ultra-Bold"/>
                <a:cs typeface="Inter Ultra-Bold"/>
                <a:sym typeface="Inter Ultra-Bold"/>
              </a:rPr>
              <a:t>100k+ UGC</a:t>
            </a:r>
            <a:r>
              <a:rPr lang="en-US" sz="2400">
                <a:solidFill>
                  <a:srgbClr val="FFFFFF"/>
                </a:solidFill>
                <a:latin typeface="Inter Light"/>
                <a:ea typeface="Inter Light"/>
                <a:cs typeface="Inter Light"/>
                <a:sym typeface="Inter Light"/>
              </a:rPr>
              <a:t> entries in “16essentials” campaign across platforms</a:t>
            </a:r>
          </a:p>
        </p:txBody>
      </p:sp>
      <p:sp>
        <p:nvSpPr>
          <p:cNvPr id="25" name="TextBox 25"/>
          <p:cNvSpPr txBox="1"/>
          <p:nvPr/>
        </p:nvSpPr>
        <p:spPr>
          <a:xfrm>
            <a:off x="2025237" y="1586490"/>
            <a:ext cx="5148708" cy="857250"/>
          </a:xfrm>
          <a:prstGeom prst="rect">
            <a:avLst/>
          </a:prstGeom>
        </p:spPr>
        <p:txBody>
          <a:bodyPr lIns="0" tIns="0" rIns="0" bIns="0" rtlCol="0" anchor="t">
            <a:spAutoFit/>
          </a:bodyPr>
          <a:lstStyle/>
          <a:p>
            <a:pPr algn="ctr">
              <a:lnSpc>
                <a:spcPts val="6720"/>
              </a:lnSpc>
              <a:spcBef>
                <a:spcPct val="0"/>
              </a:spcBef>
            </a:pPr>
            <a:r>
              <a:rPr lang="en-US" sz="5600" b="1">
                <a:solidFill>
                  <a:srgbClr val="FFFFFF"/>
                </a:solidFill>
                <a:latin typeface="Inter Ultra-Bold"/>
                <a:ea typeface="Inter Ultra-Bold"/>
                <a:cs typeface="Inter Ultra-Bold"/>
                <a:sym typeface="Inter Ultra-Bold"/>
              </a:rPr>
              <a:t>Less</a:t>
            </a:r>
            <a:r>
              <a:rPr lang="en-US" sz="5600">
                <a:solidFill>
                  <a:srgbClr val="FFFFFF"/>
                </a:solidFill>
                <a:latin typeface="Inter"/>
                <a:ea typeface="Inter"/>
                <a:cs typeface="Inter"/>
                <a:sym typeface="Inter"/>
              </a:rPr>
              <a:t>, by Apple</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3148</Words>
  <Application>Microsoft Macintosh PowerPoint</Application>
  <PresentationFormat>Personalizado</PresentationFormat>
  <Paragraphs>361</Paragraphs>
  <Slides>28</Slides>
  <Notes>22</Notes>
  <HiddenSlides>0</HiddenSlides>
  <MMClips>9</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Inter Light</vt:lpstr>
      <vt:lpstr>Inter Bold</vt:lpstr>
      <vt:lpstr>Calibri</vt:lpstr>
      <vt:lpstr>Inter Semi-Bold</vt:lpstr>
      <vt:lpstr>Inter</vt:lpstr>
      <vt:lpstr>Inter Medium</vt:lpstr>
      <vt:lpstr>Inter Ultra-Bold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ASW. Apple Marketing Strategies</dc:title>
  <cp:lastModifiedBy>Sergio Cuenca Núñez</cp:lastModifiedBy>
  <cp:revision>2</cp:revision>
  <dcterms:created xsi:type="dcterms:W3CDTF">2006-08-16T00:00:00Z</dcterms:created>
  <dcterms:modified xsi:type="dcterms:W3CDTF">2025-04-07T15:11:08Z</dcterms:modified>
  <dc:identifier>DAGjOJqeoPE</dc:identifier>
</cp:coreProperties>
</file>